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2"/>
  </p:notesMasterIdLst>
  <p:sldIdLst>
    <p:sldId id="376" r:id="rId5"/>
    <p:sldId id="348" r:id="rId6"/>
    <p:sldId id="393" r:id="rId7"/>
    <p:sldId id="402" r:id="rId8"/>
    <p:sldId id="533" r:id="rId9"/>
    <p:sldId id="494" r:id="rId10"/>
    <p:sldId id="547" r:id="rId11"/>
    <p:sldId id="548" r:id="rId12"/>
    <p:sldId id="530" r:id="rId13"/>
    <p:sldId id="427" r:id="rId14"/>
    <p:sldId id="439" r:id="rId15"/>
    <p:sldId id="421" r:id="rId16"/>
    <p:sldId id="529" r:id="rId17"/>
    <p:sldId id="432" r:id="rId18"/>
    <p:sldId id="412" r:id="rId19"/>
    <p:sldId id="424" r:id="rId20"/>
    <p:sldId id="526" r:id="rId21"/>
    <p:sldId id="525" r:id="rId22"/>
    <p:sldId id="528" r:id="rId23"/>
    <p:sldId id="537" r:id="rId24"/>
    <p:sldId id="453" r:id="rId25"/>
    <p:sldId id="540" r:id="rId26"/>
    <p:sldId id="514" r:id="rId27"/>
    <p:sldId id="539" r:id="rId28"/>
    <p:sldId id="479" r:id="rId29"/>
    <p:sldId id="428" r:id="rId30"/>
    <p:sldId id="542" r:id="rId31"/>
    <p:sldId id="422" r:id="rId32"/>
    <p:sldId id="586" r:id="rId33"/>
    <p:sldId id="482" r:id="rId34"/>
    <p:sldId id="413" r:id="rId35"/>
    <p:sldId id="473" r:id="rId36"/>
    <p:sldId id="564" r:id="rId37"/>
    <p:sldId id="550" r:id="rId38"/>
    <p:sldId id="569" r:id="rId39"/>
    <p:sldId id="567" r:id="rId40"/>
    <p:sldId id="570" r:id="rId41"/>
    <p:sldId id="568" r:id="rId42"/>
    <p:sldId id="571" r:id="rId43"/>
    <p:sldId id="580" r:id="rId44"/>
    <p:sldId id="516" r:id="rId45"/>
    <p:sldId id="551" r:id="rId46"/>
    <p:sldId id="557" r:id="rId47"/>
    <p:sldId id="558" r:id="rId48"/>
    <p:sldId id="559" r:id="rId49"/>
    <p:sldId id="556" r:id="rId50"/>
    <p:sldId id="553" r:id="rId51"/>
    <p:sldId id="560" r:id="rId52"/>
    <p:sldId id="572" r:id="rId53"/>
    <p:sldId id="573" r:id="rId54"/>
    <p:sldId id="554" r:id="rId55"/>
    <p:sldId id="555" r:id="rId56"/>
    <p:sldId id="561" r:id="rId57"/>
    <p:sldId id="579" r:id="rId58"/>
    <p:sldId id="562" r:id="rId59"/>
    <p:sldId id="425" r:id="rId60"/>
    <p:sldId id="470" r:id="rId61"/>
    <p:sldId id="565" r:id="rId62"/>
    <p:sldId id="563" r:id="rId63"/>
    <p:sldId id="423" r:id="rId64"/>
    <p:sldId id="521" r:id="rId65"/>
    <p:sldId id="459" r:id="rId66"/>
    <p:sldId id="544" r:id="rId67"/>
    <p:sldId id="483" r:id="rId68"/>
    <p:sldId id="414" r:id="rId69"/>
    <p:sldId id="331" r:id="rId70"/>
    <p:sldId id="517" r:id="rId71"/>
    <p:sldId id="520" r:id="rId72"/>
    <p:sldId id="581" r:id="rId73"/>
    <p:sldId id="584" r:id="rId74"/>
    <p:sldId id="582" r:id="rId75"/>
    <p:sldId id="583" r:id="rId76"/>
    <p:sldId id="451" r:id="rId77"/>
    <p:sldId id="585" r:id="rId78"/>
    <p:sldId id="484" r:id="rId79"/>
    <p:sldId id="495" r:id="rId80"/>
    <p:sldId id="39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D58D1C-3CFA-D619-6C28-2F8B92383C0F}" name="VINJAMURI Sruthi Ranjani, EDU/ECS" initials="VE" userId="S::sruthiranjani.vinjamuri@oecd.org::5e80b890-5cd9-40f1-aacf-815e432b53fb" providerId="AD"/>
  <p188:author id="{BA427D87-1CF9-71EE-06EB-95DD78EE53A6}" name="PIACENTINI Mario, EDU/ECS" initials="PE" userId="S::mario.piacentini@oecd.org::57538288-9d8c-4ec8-9942-96818931f7f8" providerId="AD"/>
  <p188:author id="{E2F475B4-2053-3BE7-C23B-B63EFA91F766}" name="LINSENMAYER Emma, EDU/ECS" initials="LEE" userId="S::Emma.LINSENMAYER@oecd.org::dee6dad9-01b1-4e1d-bb45-29945fcc759b" providerId="AD"/>
  <p188:author id="{41F3AAB9-509D-6D8E-D5A8-50809D6B636F}" name="VINJAMURI Sruthi Ranjani, EDU/ECS" initials="VSRE" userId="S::SruthiRanjani.VINJAMURI@oecd.org::5e80b890-5cd9-40f1-aacf-815e432b53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IGNETTI Marta, EDU/ECS" initials="CME" lastIdx="97" clrIdx="0">
    <p:extLst>
      <p:ext uri="{19B8F6BF-5375-455C-9EA6-DF929625EA0E}">
        <p15:presenceInfo xmlns:p15="http://schemas.microsoft.com/office/powerpoint/2012/main" userId="S-1-5-21-2146598497-832928401-1254845835-263204" providerId="AD"/>
      </p:ext>
    </p:extLst>
  </p:cmAuthor>
  <p:cmAuthor id="2" name="LINSENMAYER Emma, EDU/ECS" initials="LEE" lastIdx="39" clrIdx="1">
    <p:extLst>
      <p:ext uri="{19B8F6BF-5375-455C-9EA6-DF929625EA0E}">
        <p15:presenceInfo xmlns:p15="http://schemas.microsoft.com/office/powerpoint/2012/main" userId="S-1-5-21-2146598497-832928401-1254845835-244688" providerId="AD"/>
      </p:ext>
    </p:extLst>
  </p:cmAuthor>
  <p:cmAuthor id="3" name="PIACENTINI Mario, EDU/ECS" initials="PME" lastIdx="1" clrIdx="2">
    <p:extLst>
      <p:ext uri="{19B8F6BF-5375-455C-9EA6-DF929625EA0E}">
        <p15:presenceInfo xmlns:p15="http://schemas.microsoft.com/office/powerpoint/2012/main" userId="S-1-5-21-2146598497-832928401-1254845835-38585" providerId="AD"/>
      </p:ext>
    </p:extLst>
  </p:cmAuthor>
  <p:cmAuthor id="4" name="LINSENMAYER Emma, EDU/ECS" initials="LE" lastIdx="6" clrIdx="3">
    <p:extLst>
      <p:ext uri="{19B8F6BF-5375-455C-9EA6-DF929625EA0E}">
        <p15:presenceInfo xmlns:p15="http://schemas.microsoft.com/office/powerpoint/2012/main" userId="S::emma.linsenmayer@oecd.org::dee6dad9-01b1-4e1d-bb45-29945fcc759b" providerId="AD"/>
      </p:ext>
    </p:extLst>
  </p:cmAuthor>
  <p:cmAuthor id="5" name="BECKER Anna, EDU/ECS" initials="BE" lastIdx="10" clrIdx="4">
    <p:extLst>
      <p:ext uri="{19B8F6BF-5375-455C-9EA6-DF929625EA0E}">
        <p15:presenceInfo xmlns:p15="http://schemas.microsoft.com/office/powerpoint/2012/main" userId="S::anna.becker@oecd.org::c7cbb8bd-0247-4834-8a4f-79270e0d33da" providerId="AD"/>
      </p:ext>
    </p:extLst>
  </p:cmAuthor>
  <p:cmAuthor id="6" name="PIACENTINI Mario, EDU/ECS" initials="PE" lastIdx="19" clrIdx="5">
    <p:extLst>
      <p:ext uri="{19B8F6BF-5375-455C-9EA6-DF929625EA0E}">
        <p15:presenceInfo xmlns:p15="http://schemas.microsoft.com/office/powerpoint/2012/main" userId="S::mario.piacentini@oecd.org::57538288-9d8c-4ec8-9942-96818931f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7FFF00"/>
    <a:srgbClr val="94F0DC"/>
    <a:srgbClr val="FFFFFF"/>
    <a:srgbClr val="93FFE8"/>
    <a:srgbClr val="FFE699"/>
    <a:srgbClr val="2D2FDE"/>
    <a:srgbClr val="ED7D31"/>
    <a:srgbClr val="0D0D0D"/>
    <a:srgbClr val="FFE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21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4D41C-2015-4B67-999F-D438E873C1B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8593377-2B31-493F-87CC-F303CD6BCE1E}">
      <dgm:prSet phldrT="[Text]"/>
      <dgm:spPr/>
      <dgm:t>
        <a:bodyPr/>
        <a:lstStyle/>
        <a:p>
          <a:pPr>
            <a:lnSpc>
              <a:spcPct val="100000"/>
            </a:lnSpc>
            <a:defRPr b="1"/>
          </a:pPr>
          <a:r>
            <a:rPr lang="en-GB">
              <a:latin typeface="Segoe UI" panose="020B0502040204020203" pitchFamily="34" charset="0"/>
              <a:cs typeface="Segoe UI" panose="020B0502040204020203" pitchFamily="34" charset="0"/>
            </a:rPr>
            <a:t>Computational</a:t>
          </a:r>
          <a:r>
            <a:rPr lang="en-GB" baseline="0">
              <a:latin typeface="Segoe UI" panose="020B0502040204020203" pitchFamily="34" charset="0"/>
              <a:cs typeface="Segoe UI" panose="020B0502040204020203" pitchFamily="34" charset="0"/>
            </a:rPr>
            <a:t> problem solving</a:t>
          </a:r>
          <a:endParaRPr lang="en-US">
            <a:latin typeface="Segoe UI" panose="020B0502040204020203" pitchFamily="34" charset="0"/>
            <a:cs typeface="Segoe UI" panose="020B0502040204020203" pitchFamily="34" charset="0"/>
          </a:endParaRPr>
        </a:p>
      </dgm:t>
    </dgm:pt>
    <dgm:pt modelId="{FD993BF5-1812-43D7-A6FB-305E402173A9}" type="parTrans" cxnId="{0DD758D0-3B08-4C9B-84A4-0C4C30C65895}">
      <dgm:prSet/>
      <dgm:spPr/>
      <dgm:t>
        <a:bodyPr/>
        <a:lstStyle/>
        <a:p>
          <a:endParaRPr lang="en-US"/>
        </a:p>
      </dgm:t>
    </dgm:pt>
    <dgm:pt modelId="{3F92291F-DB8F-41FB-8107-A196DA89EBD9}" type="sibTrans" cxnId="{0DD758D0-3B08-4C9B-84A4-0C4C30C65895}">
      <dgm:prSet/>
      <dgm:spPr/>
      <dgm:t>
        <a:bodyPr/>
        <a:lstStyle/>
        <a:p>
          <a:endParaRPr lang="en-US"/>
        </a:p>
      </dgm:t>
    </dgm:pt>
    <dgm:pt modelId="{E6C2B58E-7485-49E8-AA56-8B596AF36023}">
      <dgm:prSet/>
      <dgm:spPr/>
      <dgm:t>
        <a:bodyPr/>
        <a:lstStyle/>
        <a:p>
          <a:pPr>
            <a:lnSpc>
              <a:spcPct val="100000"/>
            </a:lnSpc>
            <a:defRPr b="1"/>
          </a:pPr>
          <a:r>
            <a:rPr lang="en-US" b="1">
              <a:latin typeface="Segoe UI" panose="020B0502040204020203" pitchFamily="34" charset="0"/>
              <a:cs typeface="Segoe UI" panose="020B0502040204020203" pitchFamily="34" charset="0"/>
            </a:rPr>
            <a:t>Self-regulated learning</a:t>
          </a:r>
          <a:endParaRPr lang="en-GB">
            <a:latin typeface="Segoe UI" panose="020B0502040204020203" pitchFamily="34" charset="0"/>
            <a:cs typeface="Segoe UI" panose="020B0502040204020203" pitchFamily="34" charset="0"/>
          </a:endParaRPr>
        </a:p>
      </dgm:t>
    </dgm:pt>
    <dgm:pt modelId="{3025211F-5F82-4A97-95B9-7E3A52FC29C7}" type="parTrans" cxnId="{0BC5963E-BB04-49BB-AB1F-A2DBA52F7343}">
      <dgm:prSet/>
      <dgm:spPr/>
      <dgm:t>
        <a:bodyPr/>
        <a:lstStyle/>
        <a:p>
          <a:endParaRPr lang="en-US"/>
        </a:p>
      </dgm:t>
    </dgm:pt>
    <dgm:pt modelId="{889FF771-87C9-4F7F-B6C5-571264AC9D12}" type="sibTrans" cxnId="{0BC5963E-BB04-49BB-AB1F-A2DBA52F7343}">
      <dgm:prSet/>
      <dgm:spPr/>
      <dgm:t>
        <a:bodyPr/>
        <a:lstStyle/>
        <a:p>
          <a:endParaRPr lang="en-US"/>
        </a:p>
      </dgm:t>
    </dgm:pt>
    <dgm:pt modelId="{8A4BEDE8-16B4-41EB-B01E-7BE50E5E0355}">
      <dgm:prSet custT="1"/>
      <dgm:spPr/>
      <dgm:t>
        <a:bodyPr/>
        <a:lstStyle/>
        <a:p>
          <a:pPr>
            <a:lnSpc>
              <a:spcPct val="100000"/>
            </a:lnSpc>
          </a:pPr>
          <a:r>
            <a:rPr lang="en-GB" sz="1600" kern="1200">
              <a:latin typeface="Segoe UI" panose="020B0502040204020203" pitchFamily="34" charset="0"/>
              <a:cs typeface="Segoe UI" panose="020B0502040204020203" pitchFamily="34" charset="0"/>
            </a:rPr>
            <a:t>…</a:t>
          </a:r>
          <a:r>
            <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a:t>
          </a:r>
          <a:r>
            <a:rPr lang="en-US"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manage and make decisions about one’s own learning processes. This includes setting goals, planning strategies, and monitoring progress.</a:t>
          </a:r>
          <a:endPar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A9FCDA68-A70B-405D-A416-8F5A86A9CF47}" type="parTrans" cxnId="{B6F414D9-5998-47E1-970E-3372FD18B01B}">
      <dgm:prSet/>
      <dgm:spPr/>
      <dgm:t>
        <a:bodyPr/>
        <a:lstStyle/>
        <a:p>
          <a:endParaRPr lang="en-US"/>
        </a:p>
      </dgm:t>
    </dgm:pt>
    <dgm:pt modelId="{8E837E1B-7BBE-4BF5-9F4F-F81918B3D996}" type="sibTrans" cxnId="{B6F414D9-5998-47E1-970E-3372FD18B01B}">
      <dgm:prSet/>
      <dgm:spPr/>
      <dgm:t>
        <a:bodyPr/>
        <a:lstStyle/>
        <a:p>
          <a:endParaRPr lang="en-US"/>
        </a:p>
      </dgm:t>
    </dgm:pt>
    <dgm:pt modelId="{E40E1098-FCA1-432A-BF21-738C4FA077D3}">
      <dgm:prSet phldrT="[Text]"/>
      <dgm:spPr/>
      <dgm:t>
        <a:bodyPr/>
        <a:lstStyle/>
        <a:p>
          <a:pPr>
            <a:lnSpc>
              <a:spcPct val="100000"/>
            </a:lnSpc>
          </a:pPr>
          <a:r>
            <a:rPr lang="en-US">
              <a:latin typeface="Segoe UI" panose="020B0502040204020203" pitchFamily="34" charset="0"/>
              <a:cs typeface="Segoe UI" panose="020B0502040204020203" pitchFamily="34" charset="0"/>
            </a:rPr>
            <a:t>…how to develop solutions to problems that can be executed by a computer. This involves breaking problems down into smaller, more manageable parts, recognizing patterns and other skills.</a:t>
          </a:r>
          <a:r>
            <a:rPr lang="en-US"/>
            <a:t> </a:t>
          </a:r>
          <a:endParaRPr lang="en-US">
            <a:latin typeface="Segoe UI" panose="020B0502040204020203" pitchFamily="34" charset="0"/>
            <a:cs typeface="Segoe UI" panose="020B0502040204020203" pitchFamily="34" charset="0"/>
          </a:endParaRPr>
        </a:p>
      </dgm:t>
    </dgm:pt>
    <dgm:pt modelId="{F1C60D08-A703-419F-9C08-CED9E925816E}" type="parTrans" cxnId="{964D6F12-9432-48DE-8F0E-294F83CB4EA5}">
      <dgm:prSet/>
      <dgm:spPr/>
      <dgm:t>
        <a:bodyPr/>
        <a:lstStyle/>
        <a:p>
          <a:endParaRPr lang="en-US"/>
        </a:p>
      </dgm:t>
    </dgm:pt>
    <dgm:pt modelId="{4F49EAC5-F8D9-4F24-B4C2-DCCED42160B6}" type="sibTrans" cxnId="{964D6F12-9432-48DE-8F0E-294F83CB4EA5}">
      <dgm:prSet/>
      <dgm:spPr/>
      <dgm:t>
        <a:bodyPr/>
        <a:lstStyle/>
        <a:p>
          <a:endParaRPr lang="en-US"/>
        </a:p>
      </dgm:t>
    </dgm:pt>
    <dgm:pt modelId="{141798FD-2130-4CE4-AAE4-7B18D16DB464}" type="pres">
      <dgm:prSet presAssocID="{6254D41C-2015-4B67-999F-D438E873C1BE}" presName="root" presStyleCnt="0">
        <dgm:presLayoutVars>
          <dgm:dir/>
          <dgm:resizeHandles val="exact"/>
        </dgm:presLayoutVars>
      </dgm:prSet>
      <dgm:spPr/>
    </dgm:pt>
    <dgm:pt modelId="{0FEB7560-D84E-4269-ADA1-A2674938D941}" type="pres">
      <dgm:prSet presAssocID="{78593377-2B31-493F-87CC-F303CD6BCE1E}" presName="compNode" presStyleCnt="0"/>
      <dgm:spPr/>
    </dgm:pt>
    <dgm:pt modelId="{E8F2125D-985E-41B7-BAA9-125F0BA2971A}" type="pres">
      <dgm:prSet presAssocID="{78593377-2B31-493F-87CC-F303CD6BCE1E}" presName="iconRect" presStyleLbl="node1" presStyleIdx="0" presStyleCnt="2" custLinFactNeighborX="-3137" custLinFactNeighborY="259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inary with solid fill"/>
        </a:ext>
      </dgm:extLst>
    </dgm:pt>
    <dgm:pt modelId="{2420329D-B651-4F2B-B583-60DF510496E6}" type="pres">
      <dgm:prSet presAssocID="{78593377-2B31-493F-87CC-F303CD6BCE1E}" presName="iconSpace" presStyleCnt="0"/>
      <dgm:spPr/>
    </dgm:pt>
    <dgm:pt modelId="{4F759397-4443-48ED-92A4-9869AFFF50B7}" type="pres">
      <dgm:prSet presAssocID="{78593377-2B31-493F-87CC-F303CD6BCE1E}" presName="parTx" presStyleLbl="revTx" presStyleIdx="0" presStyleCnt="4" custLinFactNeighborY="26448">
        <dgm:presLayoutVars>
          <dgm:chMax val="0"/>
          <dgm:chPref val="0"/>
        </dgm:presLayoutVars>
      </dgm:prSet>
      <dgm:spPr/>
    </dgm:pt>
    <dgm:pt modelId="{22A32B85-F409-4976-9434-5F3F34B59EA6}" type="pres">
      <dgm:prSet presAssocID="{78593377-2B31-493F-87CC-F303CD6BCE1E}" presName="txSpace" presStyleCnt="0"/>
      <dgm:spPr/>
    </dgm:pt>
    <dgm:pt modelId="{2CBD7F5B-6EA1-4746-A811-9A657CFD6BC3}" type="pres">
      <dgm:prSet presAssocID="{78593377-2B31-493F-87CC-F303CD6BCE1E}" presName="desTx" presStyleLbl="revTx" presStyleIdx="1" presStyleCnt="4" custLinFactNeighborY="19716">
        <dgm:presLayoutVars/>
      </dgm:prSet>
      <dgm:spPr/>
    </dgm:pt>
    <dgm:pt modelId="{D498888A-E758-41A8-98F4-CAC470795A8C}" type="pres">
      <dgm:prSet presAssocID="{3F92291F-DB8F-41FB-8107-A196DA89EBD9}" presName="sibTrans" presStyleCnt="0"/>
      <dgm:spPr/>
    </dgm:pt>
    <dgm:pt modelId="{D23E85E6-601B-46F0-96A9-EA0BA0835245}" type="pres">
      <dgm:prSet presAssocID="{E6C2B58E-7485-49E8-AA56-8B596AF36023}" presName="compNode" presStyleCnt="0"/>
      <dgm:spPr/>
    </dgm:pt>
    <dgm:pt modelId="{E05BA6FD-7184-4CFB-A490-0192EE6AAA65}" type="pres">
      <dgm:prSet presAssocID="{E6C2B58E-7485-49E8-AA56-8B596AF36023}" presName="iconRect" presStyleLbl="node1" presStyleIdx="1" presStyleCnt="2" custScaleX="94234" custLinFactNeighborX="-11113" custLinFactNeighborY="123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dea with solid fill"/>
        </a:ext>
      </dgm:extLst>
    </dgm:pt>
    <dgm:pt modelId="{27F5D331-13D3-40E2-8EAE-49DAA9FE9453}" type="pres">
      <dgm:prSet presAssocID="{E6C2B58E-7485-49E8-AA56-8B596AF36023}" presName="iconSpace" presStyleCnt="0"/>
      <dgm:spPr/>
    </dgm:pt>
    <dgm:pt modelId="{7E7CCF83-64A9-4D65-8851-096E6B0ECE47}" type="pres">
      <dgm:prSet presAssocID="{E6C2B58E-7485-49E8-AA56-8B596AF36023}" presName="parTx" presStyleLbl="revTx" presStyleIdx="2" presStyleCnt="4" custLinFactNeighborY="26448">
        <dgm:presLayoutVars>
          <dgm:chMax val="0"/>
          <dgm:chPref val="0"/>
        </dgm:presLayoutVars>
      </dgm:prSet>
      <dgm:spPr/>
    </dgm:pt>
    <dgm:pt modelId="{59E455E0-D644-4883-BA8D-BD8C7E1FCB14}" type="pres">
      <dgm:prSet presAssocID="{E6C2B58E-7485-49E8-AA56-8B596AF36023}" presName="txSpace" presStyleCnt="0"/>
      <dgm:spPr/>
    </dgm:pt>
    <dgm:pt modelId="{69DCBC7E-65CF-4D6E-B163-1FB5E42D3F33}" type="pres">
      <dgm:prSet presAssocID="{E6C2B58E-7485-49E8-AA56-8B596AF36023}" presName="desTx" presStyleLbl="revTx" presStyleIdx="3" presStyleCnt="4" custLinFactNeighborY="19716">
        <dgm:presLayoutVars/>
      </dgm:prSet>
      <dgm:spPr/>
    </dgm:pt>
  </dgm:ptLst>
  <dgm:cxnLst>
    <dgm:cxn modelId="{964D6F12-9432-48DE-8F0E-294F83CB4EA5}" srcId="{78593377-2B31-493F-87CC-F303CD6BCE1E}" destId="{E40E1098-FCA1-432A-BF21-738C4FA077D3}" srcOrd="0" destOrd="0" parTransId="{F1C60D08-A703-419F-9C08-CED9E925816E}" sibTransId="{4F49EAC5-F8D9-4F24-B4C2-DCCED42160B6}"/>
    <dgm:cxn modelId="{9EFE1514-AC1C-48BC-9244-6A1A92D6606A}" type="presOf" srcId="{E40E1098-FCA1-432A-BF21-738C4FA077D3}" destId="{2CBD7F5B-6EA1-4746-A811-9A657CFD6BC3}" srcOrd="0" destOrd="0" presId="urn:microsoft.com/office/officeart/2018/2/layout/IconLabelDescriptionList"/>
    <dgm:cxn modelId="{95DC0722-9CEF-4473-9AD0-006E30DC7F98}" type="presOf" srcId="{78593377-2B31-493F-87CC-F303CD6BCE1E}" destId="{4F759397-4443-48ED-92A4-9869AFFF50B7}" srcOrd="0" destOrd="0" presId="urn:microsoft.com/office/officeart/2018/2/layout/IconLabelDescriptionList"/>
    <dgm:cxn modelId="{0BC5963E-BB04-49BB-AB1F-A2DBA52F7343}" srcId="{6254D41C-2015-4B67-999F-D438E873C1BE}" destId="{E6C2B58E-7485-49E8-AA56-8B596AF36023}" srcOrd="1" destOrd="0" parTransId="{3025211F-5F82-4A97-95B9-7E3A52FC29C7}" sibTransId="{889FF771-87C9-4F7F-B6C5-571264AC9D12}"/>
    <dgm:cxn modelId="{BD4B5867-9C8D-4767-97C4-2DB695092B70}" type="presOf" srcId="{E6C2B58E-7485-49E8-AA56-8B596AF36023}" destId="{7E7CCF83-64A9-4D65-8851-096E6B0ECE47}" srcOrd="0" destOrd="0" presId="urn:microsoft.com/office/officeart/2018/2/layout/IconLabelDescriptionList"/>
    <dgm:cxn modelId="{4B3F3169-79A5-4B26-90C0-CA0FCA59C453}" type="presOf" srcId="{6254D41C-2015-4B67-999F-D438E873C1BE}" destId="{141798FD-2130-4CE4-AAE4-7B18D16DB464}" srcOrd="0" destOrd="0" presId="urn:microsoft.com/office/officeart/2018/2/layout/IconLabelDescriptionList"/>
    <dgm:cxn modelId="{77135450-28B2-4D2E-BF2C-C00868AA2DF0}" type="presOf" srcId="{8A4BEDE8-16B4-41EB-B01E-7BE50E5E0355}" destId="{69DCBC7E-65CF-4D6E-B163-1FB5E42D3F33}" srcOrd="0" destOrd="0" presId="urn:microsoft.com/office/officeart/2018/2/layout/IconLabelDescriptionList"/>
    <dgm:cxn modelId="{0DD758D0-3B08-4C9B-84A4-0C4C30C65895}" srcId="{6254D41C-2015-4B67-999F-D438E873C1BE}" destId="{78593377-2B31-493F-87CC-F303CD6BCE1E}" srcOrd="0" destOrd="0" parTransId="{FD993BF5-1812-43D7-A6FB-305E402173A9}" sibTransId="{3F92291F-DB8F-41FB-8107-A196DA89EBD9}"/>
    <dgm:cxn modelId="{B6F414D9-5998-47E1-970E-3372FD18B01B}" srcId="{E6C2B58E-7485-49E8-AA56-8B596AF36023}" destId="{8A4BEDE8-16B4-41EB-B01E-7BE50E5E0355}" srcOrd="0" destOrd="0" parTransId="{A9FCDA68-A70B-405D-A416-8F5A86A9CF47}" sibTransId="{8E837E1B-7BBE-4BF5-9F4F-F81918B3D996}"/>
    <dgm:cxn modelId="{A2F5C9DE-AAF8-4DCD-8E90-2F790960FD27}" type="presParOf" srcId="{141798FD-2130-4CE4-AAE4-7B18D16DB464}" destId="{0FEB7560-D84E-4269-ADA1-A2674938D941}" srcOrd="0" destOrd="0" presId="urn:microsoft.com/office/officeart/2018/2/layout/IconLabelDescriptionList"/>
    <dgm:cxn modelId="{36ED0D43-3F8B-4ECF-9ECF-318E20C985DD}" type="presParOf" srcId="{0FEB7560-D84E-4269-ADA1-A2674938D941}" destId="{E8F2125D-985E-41B7-BAA9-125F0BA2971A}" srcOrd="0" destOrd="0" presId="urn:microsoft.com/office/officeart/2018/2/layout/IconLabelDescriptionList"/>
    <dgm:cxn modelId="{CF4C27E1-CC51-4696-AE10-D6CF022529A5}" type="presParOf" srcId="{0FEB7560-D84E-4269-ADA1-A2674938D941}" destId="{2420329D-B651-4F2B-B583-60DF510496E6}" srcOrd="1" destOrd="0" presId="urn:microsoft.com/office/officeart/2018/2/layout/IconLabelDescriptionList"/>
    <dgm:cxn modelId="{6871E824-B2E1-4EB2-9C6E-D9EABC6E15E6}" type="presParOf" srcId="{0FEB7560-D84E-4269-ADA1-A2674938D941}" destId="{4F759397-4443-48ED-92A4-9869AFFF50B7}" srcOrd="2" destOrd="0" presId="urn:microsoft.com/office/officeart/2018/2/layout/IconLabelDescriptionList"/>
    <dgm:cxn modelId="{DB620E96-9B9A-4624-AD33-74583BBD050C}" type="presParOf" srcId="{0FEB7560-D84E-4269-ADA1-A2674938D941}" destId="{22A32B85-F409-4976-9434-5F3F34B59EA6}" srcOrd="3" destOrd="0" presId="urn:microsoft.com/office/officeart/2018/2/layout/IconLabelDescriptionList"/>
    <dgm:cxn modelId="{711131DD-67D1-4B4E-90B0-50CDEDB794B9}" type="presParOf" srcId="{0FEB7560-D84E-4269-ADA1-A2674938D941}" destId="{2CBD7F5B-6EA1-4746-A811-9A657CFD6BC3}" srcOrd="4" destOrd="0" presId="urn:microsoft.com/office/officeart/2018/2/layout/IconLabelDescriptionList"/>
    <dgm:cxn modelId="{5FCD4461-3C34-4652-A213-9869F440D617}" type="presParOf" srcId="{141798FD-2130-4CE4-AAE4-7B18D16DB464}" destId="{D498888A-E758-41A8-98F4-CAC470795A8C}" srcOrd="1" destOrd="0" presId="urn:microsoft.com/office/officeart/2018/2/layout/IconLabelDescriptionList"/>
    <dgm:cxn modelId="{8531638E-064C-4323-863E-7E9DE4872874}" type="presParOf" srcId="{141798FD-2130-4CE4-AAE4-7B18D16DB464}" destId="{D23E85E6-601B-46F0-96A9-EA0BA0835245}" srcOrd="2" destOrd="0" presId="urn:microsoft.com/office/officeart/2018/2/layout/IconLabelDescriptionList"/>
    <dgm:cxn modelId="{449B9C7A-572D-48B0-B267-DDA8BCB5A48A}" type="presParOf" srcId="{D23E85E6-601B-46F0-96A9-EA0BA0835245}" destId="{E05BA6FD-7184-4CFB-A490-0192EE6AAA65}" srcOrd="0" destOrd="0" presId="urn:microsoft.com/office/officeart/2018/2/layout/IconLabelDescriptionList"/>
    <dgm:cxn modelId="{85723FDE-32E1-4DB5-929B-057BF70C37D5}" type="presParOf" srcId="{D23E85E6-601B-46F0-96A9-EA0BA0835245}" destId="{27F5D331-13D3-40E2-8EAE-49DAA9FE9453}" srcOrd="1" destOrd="0" presId="urn:microsoft.com/office/officeart/2018/2/layout/IconLabelDescriptionList"/>
    <dgm:cxn modelId="{6F3A6465-7128-4AE6-AF4E-8D46C6E32DBD}" type="presParOf" srcId="{D23E85E6-601B-46F0-96A9-EA0BA0835245}" destId="{7E7CCF83-64A9-4D65-8851-096E6B0ECE47}" srcOrd="2" destOrd="0" presId="urn:microsoft.com/office/officeart/2018/2/layout/IconLabelDescriptionList"/>
    <dgm:cxn modelId="{EE6070E2-ABEF-4FA9-9116-DB424128D4E5}" type="presParOf" srcId="{D23E85E6-601B-46F0-96A9-EA0BA0835245}" destId="{59E455E0-D644-4883-BA8D-BD8C7E1FCB14}" srcOrd="3" destOrd="0" presId="urn:microsoft.com/office/officeart/2018/2/layout/IconLabelDescriptionList"/>
    <dgm:cxn modelId="{27118171-F08A-427D-8BC9-0CE0755F4BB4}" type="presParOf" srcId="{D23E85E6-601B-46F0-96A9-EA0BA0835245}" destId="{69DCBC7E-65CF-4D6E-B163-1FB5E42D3F3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D573B-EE5E-4710-9DA3-6D15AD46D4AE}" type="doc">
      <dgm:prSet loTypeId="urn:microsoft.com/office/officeart/2005/8/layout/hList2" loCatId="list" qsTypeId="urn:microsoft.com/office/officeart/2005/8/quickstyle/3d1" qsCatId="3D" csTypeId="urn:microsoft.com/office/officeart/2005/8/colors/accent0_2" csCatId="mainScheme" phldr="1"/>
      <dgm:spPr/>
      <dgm:t>
        <a:bodyPr/>
        <a:lstStyle/>
        <a:p>
          <a:endParaRPr lang="en-US"/>
        </a:p>
      </dgm:t>
    </dgm:pt>
    <dgm:pt modelId="{2E285901-AAD2-4AF0-B166-1FE096C8B7E9}">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Introduction to Karel the Turtle</a:t>
          </a:r>
          <a:endParaRPr lang="en-US" sz="1800" b="1">
            <a:solidFill>
              <a:schemeClr val="tx1"/>
            </a:solidFill>
            <a:latin typeface="Segoe UI" panose="020B0502040204020203" pitchFamily="34" charset="0"/>
            <a:cs typeface="Segoe UI" panose="020B0502040204020203" pitchFamily="34" charset="0"/>
          </a:endParaRPr>
        </a:p>
      </dgm:t>
    </dgm:pt>
    <dgm:pt modelId="{2B815AE6-D88B-4385-B6FD-5A216E45224D}" type="parTrans" cxnId="{BAECCF80-3238-4BB1-8ED4-8D54DF27A64A}">
      <dgm:prSet/>
      <dgm:spPr/>
      <dgm:t>
        <a:bodyPr/>
        <a:lstStyle/>
        <a:p>
          <a:endParaRPr lang="en-US"/>
        </a:p>
      </dgm:t>
    </dgm:pt>
    <dgm:pt modelId="{85AC8656-9590-4452-AEA8-F2D0141277D7}" type="sibTrans" cxnId="{BAECCF80-3238-4BB1-8ED4-8D54DF27A64A}">
      <dgm:prSet/>
      <dgm:spPr/>
      <dgm:t>
        <a:bodyPr/>
        <a:lstStyle/>
        <a:p>
          <a:endParaRPr lang="en-US"/>
        </a:p>
      </dgm:t>
    </dgm:pt>
    <dgm:pt modelId="{AA13C3D6-7FFB-447F-89B0-01FAB1298782}">
      <dgm:prSet phldrT="[Text]" custT="1"/>
      <dgm:spPr>
        <a:noFill/>
      </dgm:spPr>
      <dgm:t>
        <a:bodyPr/>
        <a:lstStyle/>
        <a:p>
          <a:pPr>
            <a:lnSpc>
              <a:spcPct val="100000"/>
            </a:lnSpc>
          </a:pPr>
          <a:r>
            <a:rPr lang="en-GB" sz="1600" dirty="0">
              <a:solidFill>
                <a:schemeClr val="tx1"/>
              </a:solidFill>
              <a:latin typeface="Segoe UI" panose="020B0502040204020203" pitchFamily="34" charset="0"/>
              <a:cs typeface="Segoe UI" panose="020B0502040204020203" pitchFamily="34" charset="0"/>
            </a:rPr>
            <a:t>Block-based programming</a:t>
          </a:r>
          <a:endParaRPr lang="en-US" sz="1600" dirty="0">
            <a:solidFill>
              <a:schemeClr val="tx1"/>
            </a:solidFill>
            <a:latin typeface="Segoe UI" panose="020B0502040204020203" pitchFamily="34" charset="0"/>
            <a:cs typeface="Segoe UI" panose="020B0502040204020203" pitchFamily="34" charset="0"/>
          </a:endParaRPr>
        </a:p>
      </dgm:t>
    </dgm:pt>
    <dgm:pt modelId="{B6DE1AA9-EAA5-4374-A9E8-15769DC69464}" type="parTrans" cxnId="{88E33145-9F7E-4FB3-8C0D-A66F21F12FF0}">
      <dgm:prSet/>
      <dgm:spPr/>
      <dgm:t>
        <a:bodyPr/>
        <a:lstStyle/>
        <a:p>
          <a:endParaRPr lang="en-US"/>
        </a:p>
      </dgm:t>
    </dgm:pt>
    <dgm:pt modelId="{7B7737E0-0A74-4D0F-A4DF-E4F02AE6C6B4}" type="sibTrans" cxnId="{88E33145-9F7E-4FB3-8C0D-A66F21F12FF0}">
      <dgm:prSet/>
      <dgm:spPr/>
      <dgm:t>
        <a:bodyPr/>
        <a:lstStyle/>
        <a:p>
          <a:endParaRPr lang="en-US"/>
        </a:p>
      </dgm:t>
    </dgm:pt>
    <dgm:pt modelId="{BC168ED9-1109-440A-8104-ADCFA1933F46}">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Elements of the Task Interface</a:t>
          </a:r>
          <a:endParaRPr lang="en-US" sz="1800" b="1">
            <a:solidFill>
              <a:schemeClr val="tx1"/>
            </a:solidFill>
            <a:latin typeface="Segoe UI" panose="020B0502040204020203" pitchFamily="34" charset="0"/>
            <a:cs typeface="Segoe UI" panose="020B0502040204020203" pitchFamily="34" charset="0"/>
          </a:endParaRPr>
        </a:p>
      </dgm:t>
    </dgm:pt>
    <dgm:pt modelId="{BF4DC799-1738-4FA8-B72D-4679FCDD9169}" type="parTrans" cxnId="{0299B478-96BB-4703-B379-BBE1F4513340}">
      <dgm:prSet/>
      <dgm:spPr/>
      <dgm:t>
        <a:bodyPr/>
        <a:lstStyle/>
        <a:p>
          <a:endParaRPr lang="en-US"/>
        </a:p>
      </dgm:t>
    </dgm:pt>
    <dgm:pt modelId="{22CD779B-4CCB-4F67-A552-100DAC20CF53}" type="sibTrans" cxnId="{0299B478-96BB-4703-B379-BBE1F4513340}">
      <dgm:prSet/>
      <dgm:spPr/>
      <dgm:t>
        <a:bodyPr/>
        <a:lstStyle/>
        <a:p>
          <a:endParaRPr lang="en-US"/>
        </a:p>
      </dgm:t>
    </dgm:pt>
    <dgm:pt modelId="{A0D37BDE-BBFB-4ADD-9DDE-79F872B9DAA2}">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Virtual </a:t>
          </a:r>
          <a:r>
            <a:rPr lang="en-GB" sz="1400" b="1">
              <a:solidFill>
                <a:schemeClr val="tx1"/>
              </a:solidFill>
              <a:latin typeface="Segoe UI" panose="020B0502040204020203" pitchFamily="34" charset="0"/>
              <a:cs typeface="Segoe UI" panose="020B0502040204020203" pitchFamily="34" charset="0"/>
            </a:rPr>
            <a:t>Agent</a:t>
          </a:r>
          <a:r>
            <a:rPr lang="en-GB" sz="1400">
              <a:solidFill>
                <a:schemeClr val="tx1"/>
              </a:solidFill>
              <a:latin typeface="Segoe UI" panose="020B0502040204020203" pitchFamily="34" charset="0"/>
              <a:cs typeface="Segoe UI" panose="020B0502040204020203" pitchFamily="34" charset="0"/>
            </a:rPr>
            <a:t> – Karel</a:t>
          </a:r>
          <a:endParaRPr lang="en-US" sz="1400">
            <a:solidFill>
              <a:schemeClr val="tx1"/>
            </a:solidFill>
            <a:latin typeface="Segoe UI" panose="020B0502040204020203" pitchFamily="34" charset="0"/>
            <a:cs typeface="Segoe UI" panose="020B0502040204020203" pitchFamily="34" charset="0"/>
          </a:endParaRPr>
        </a:p>
      </dgm:t>
    </dgm:pt>
    <dgm:pt modelId="{8C0D91E9-78C4-45BE-AF8B-CE1D2F8BFD16}" type="parTrans" cxnId="{B676742E-25DF-49E7-9432-511C32446382}">
      <dgm:prSet/>
      <dgm:spPr/>
      <dgm:t>
        <a:bodyPr/>
        <a:lstStyle/>
        <a:p>
          <a:endParaRPr lang="en-US"/>
        </a:p>
      </dgm:t>
    </dgm:pt>
    <dgm:pt modelId="{2AEB8FC6-36D3-40BF-A2D6-95DDF27EF628}" type="sibTrans" cxnId="{B676742E-25DF-49E7-9432-511C32446382}">
      <dgm:prSet/>
      <dgm:spPr/>
      <dgm:t>
        <a:bodyPr/>
        <a:lstStyle/>
        <a:p>
          <a:endParaRPr lang="en-US"/>
        </a:p>
      </dgm:t>
    </dgm:pt>
    <dgm:pt modelId="{87AB3D18-ACBB-4CC5-B0F4-C5AA7F67A635}">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Using and Customising Karel</a:t>
          </a:r>
          <a:endParaRPr lang="en-US" sz="1800" b="1">
            <a:solidFill>
              <a:schemeClr val="tx1"/>
            </a:solidFill>
            <a:latin typeface="Segoe UI" panose="020B0502040204020203" pitchFamily="34" charset="0"/>
            <a:cs typeface="Segoe UI" panose="020B0502040204020203" pitchFamily="34" charset="0"/>
          </a:endParaRPr>
        </a:p>
      </dgm:t>
    </dgm:pt>
    <dgm:pt modelId="{08E70779-A29A-45A6-B6D6-3F072A6F3905}" type="parTrans" cxnId="{1C5E1D55-B833-4209-863E-5205AEB64465}">
      <dgm:prSet/>
      <dgm:spPr/>
      <dgm:t>
        <a:bodyPr/>
        <a:lstStyle/>
        <a:p>
          <a:endParaRPr lang="en-US"/>
        </a:p>
      </dgm:t>
    </dgm:pt>
    <dgm:pt modelId="{D1BEF6C3-C1BC-48D7-AA83-A87DE139B533}" type="sibTrans" cxnId="{1C5E1D55-B833-4209-863E-5205AEB64465}">
      <dgm:prSet/>
      <dgm:spPr/>
      <dgm:t>
        <a:bodyPr/>
        <a:lstStyle/>
        <a:p>
          <a:endParaRPr lang="en-US"/>
        </a:p>
      </dgm:t>
    </dgm:pt>
    <dgm:pt modelId="{37E61FCC-703A-4793-99BB-3A4C8F5643E8}">
      <dgm:prSet phldrT="[Text]" custT="1"/>
      <dgm:spPr>
        <a:noFill/>
      </dgm:spPr>
      <dgm:t>
        <a:bodyPr/>
        <a:lstStyle/>
        <a:p>
          <a:pPr>
            <a:lnSpc>
              <a:spcPct val="100000"/>
            </a:lnSpc>
          </a:pPr>
          <a:r>
            <a:rPr lang="en-GB" sz="1600" b="1">
              <a:solidFill>
                <a:schemeClr val="tx1"/>
              </a:solidFill>
              <a:latin typeface="Segoe UI" panose="020B0502040204020203" pitchFamily="34" charset="0"/>
              <a:cs typeface="Segoe UI" panose="020B0502040204020203" pitchFamily="34" charset="0"/>
            </a:rPr>
            <a:t>Expert maps </a:t>
          </a:r>
          <a:endParaRPr lang="en-US" sz="1600" b="1">
            <a:solidFill>
              <a:schemeClr val="tx1"/>
            </a:solidFill>
            <a:latin typeface="Segoe UI" panose="020B0502040204020203" pitchFamily="34" charset="0"/>
            <a:cs typeface="Segoe UI" panose="020B0502040204020203" pitchFamily="34" charset="0"/>
          </a:endParaRPr>
        </a:p>
      </dgm:t>
    </dgm:pt>
    <dgm:pt modelId="{B8CB4C4C-FF8F-4D42-8459-D8C3B5B937BE}" type="parTrans" cxnId="{E3539712-1816-4F6B-A56C-CFA33E37F172}">
      <dgm:prSet/>
      <dgm:spPr/>
      <dgm:t>
        <a:bodyPr/>
        <a:lstStyle/>
        <a:p>
          <a:endParaRPr lang="en-US"/>
        </a:p>
      </dgm:t>
    </dgm:pt>
    <dgm:pt modelId="{6A92FE6A-E165-45B1-AB13-EE5341AE9989}" type="sibTrans" cxnId="{E3539712-1816-4F6B-A56C-CFA33E37F172}">
      <dgm:prSet/>
      <dgm:spPr/>
      <dgm:t>
        <a:bodyPr/>
        <a:lstStyle/>
        <a:p>
          <a:endParaRPr lang="en-US"/>
        </a:p>
      </dgm:t>
    </dgm:pt>
    <dgm:pt modelId="{BE3DE7AD-1772-4CF1-A559-100DA2EFCE24}">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Viewing student progress</a:t>
          </a:r>
          <a:endParaRPr lang="en-US" sz="1800" b="1">
            <a:solidFill>
              <a:schemeClr val="tx1"/>
            </a:solidFill>
            <a:latin typeface="Segoe UI" panose="020B0502040204020203" pitchFamily="34" charset="0"/>
            <a:cs typeface="Segoe UI" panose="020B0502040204020203" pitchFamily="34" charset="0"/>
          </a:endParaRPr>
        </a:p>
      </dgm:t>
    </dgm:pt>
    <dgm:pt modelId="{87F6F813-E70E-48FC-8170-7C6F2FBD686F}" type="parTrans" cxnId="{8B3BA33F-93DF-4C6C-81BA-0A2BAF4E6443}">
      <dgm:prSet/>
      <dgm:spPr/>
      <dgm:t>
        <a:bodyPr/>
        <a:lstStyle/>
        <a:p>
          <a:endParaRPr lang="en-US"/>
        </a:p>
      </dgm:t>
    </dgm:pt>
    <dgm:pt modelId="{0167EF99-0AF3-4E59-8C07-F0CFA13A5B64}" type="sibTrans" cxnId="{8B3BA33F-93DF-4C6C-81BA-0A2BAF4E6443}">
      <dgm:prSet/>
      <dgm:spPr/>
      <dgm:t>
        <a:bodyPr/>
        <a:lstStyle/>
        <a:p>
          <a:endParaRPr lang="en-US"/>
        </a:p>
      </dgm:t>
    </dgm:pt>
    <dgm:pt modelId="{123C674D-E395-42C5-9826-959CFFB16C2A}">
      <dgm:prSet phldrT="[Text]" custT="1"/>
      <dgm:spPr>
        <a:noFill/>
      </dgm:spPr>
      <dgm:t>
        <a:bodyPr/>
        <a:lstStyle/>
        <a:p>
          <a:pPr>
            <a:lnSpc>
              <a:spcPct val="100000"/>
            </a:lnSpc>
          </a:pPr>
          <a:r>
            <a:rPr lang="en-GB" sz="1600" b="1">
              <a:solidFill>
                <a:schemeClr val="tx1"/>
              </a:solidFill>
              <a:latin typeface="Segoe UI" panose="020B0502040204020203" pitchFamily="34" charset="0"/>
              <a:cs typeface="Segoe UI" panose="020B0502040204020203" pitchFamily="34" charset="0"/>
            </a:rPr>
            <a:t>Learning levels</a:t>
          </a:r>
          <a:r>
            <a:rPr lang="en-GB" sz="1600">
              <a:solidFill>
                <a:schemeClr val="tx1"/>
              </a:solidFill>
              <a:latin typeface="Segoe UI" panose="020B0502040204020203" pitchFamily="34" charset="0"/>
              <a:cs typeface="Segoe UI" panose="020B0502040204020203" pitchFamily="34" charset="0"/>
            </a:rPr>
            <a:t>: Low-floor, high ceiling</a:t>
          </a:r>
          <a:endParaRPr lang="en-US" sz="1600">
            <a:solidFill>
              <a:schemeClr val="tx1"/>
            </a:solidFill>
            <a:latin typeface="Segoe UI" panose="020B0502040204020203" pitchFamily="34" charset="0"/>
            <a:cs typeface="Segoe UI" panose="020B0502040204020203" pitchFamily="34" charset="0"/>
          </a:endParaRPr>
        </a:p>
      </dgm:t>
    </dgm:pt>
    <dgm:pt modelId="{FC74CF49-A3A8-4F00-8259-B48A59C19F51}" type="parTrans" cxnId="{22B64DD8-DDA7-49B7-AFEB-65CA278CC317}">
      <dgm:prSet/>
      <dgm:spPr/>
      <dgm:t>
        <a:bodyPr/>
        <a:lstStyle/>
        <a:p>
          <a:endParaRPr lang="en-US"/>
        </a:p>
      </dgm:t>
    </dgm:pt>
    <dgm:pt modelId="{DA24C9E6-9968-490B-A6CB-A8258DECDECF}" type="sibTrans" cxnId="{22B64DD8-DDA7-49B7-AFEB-65CA278CC317}">
      <dgm:prSet/>
      <dgm:spPr/>
      <dgm:t>
        <a:bodyPr/>
        <a:lstStyle/>
        <a:p>
          <a:endParaRPr lang="en-US"/>
        </a:p>
      </dgm:t>
    </dgm:pt>
    <dgm:pt modelId="{96F7469E-FAC9-401B-B872-F2D67F7EF0F7}">
      <dgm:prSet phldrT="[Text]" custT="1"/>
      <dgm:spPr>
        <a:noFill/>
      </dgm:spPr>
      <dgm:t>
        <a:bodyPr/>
        <a:lstStyle/>
        <a:p>
          <a:pPr>
            <a:lnSpc>
              <a:spcPct val="100000"/>
            </a:lnSpc>
          </a:pPr>
          <a:r>
            <a:rPr lang="en-GB" sz="1600" b="1" dirty="0">
              <a:solidFill>
                <a:schemeClr val="tx1"/>
              </a:solidFill>
              <a:latin typeface="Segoe UI" panose="020B0502040204020203" pitchFamily="34" charset="0"/>
              <a:cs typeface="Segoe UI" panose="020B0502040204020203" pitchFamily="34" charset="0"/>
            </a:rPr>
            <a:t>Content elements</a:t>
          </a:r>
          <a:r>
            <a:rPr lang="en-GB" sz="1600" dirty="0">
              <a:solidFill>
                <a:schemeClr val="tx1"/>
              </a:solidFill>
              <a:latin typeface="Segoe UI" panose="020B0502040204020203" pitchFamily="34" charset="0"/>
              <a:cs typeface="Segoe UI" panose="020B0502040204020203" pitchFamily="34" charset="0"/>
            </a:rPr>
            <a:t>: maps and tasks</a:t>
          </a:r>
          <a:endParaRPr lang="en-US" sz="1600" dirty="0">
            <a:solidFill>
              <a:schemeClr val="tx1"/>
            </a:solidFill>
            <a:latin typeface="Segoe UI" panose="020B0502040204020203" pitchFamily="34" charset="0"/>
            <a:cs typeface="Segoe UI" panose="020B0502040204020203" pitchFamily="34" charset="0"/>
          </a:endParaRPr>
        </a:p>
      </dgm:t>
    </dgm:pt>
    <dgm:pt modelId="{92731624-F38D-4AF3-BBF3-A8265B4B3F49}" type="parTrans" cxnId="{048BEF38-9E5D-4360-B5AD-5D3B391B1DC3}">
      <dgm:prSet/>
      <dgm:spPr/>
      <dgm:t>
        <a:bodyPr/>
        <a:lstStyle/>
        <a:p>
          <a:endParaRPr lang="en-US"/>
        </a:p>
      </dgm:t>
    </dgm:pt>
    <dgm:pt modelId="{71E5DCDC-1068-46AC-977C-85C1FBDCB751}" type="sibTrans" cxnId="{048BEF38-9E5D-4360-B5AD-5D3B391B1DC3}">
      <dgm:prSet/>
      <dgm:spPr/>
      <dgm:t>
        <a:bodyPr/>
        <a:lstStyle/>
        <a:p>
          <a:endParaRPr lang="en-US"/>
        </a:p>
      </dgm:t>
    </dgm:pt>
    <dgm:pt modelId="{485D5895-8B69-4484-9284-A224F773B262}">
      <dgm:prSet phldrT="[Text]" custT="1"/>
      <dgm:spPr>
        <a:noFill/>
      </dgm:spPr>
      <dgm:t>
        <a:bodyPr/>
        <a:lstStyle/>
        <a:p>
          <a:pPr>
            <a:lnSpc>
              <a:spcPct val="100000"/>
            </a:lnSpc>
          </a:pPr>
          <a:r>
            <a:rPr lang="en-GB" sz="1400" b="1">
              <a:solidFill>
                <a:schemeClr val="tx1"/>
              </a:solidFill>
              <a:latin typeface="Segoe UI" panose="020B0502040204020203" pitchFamily="34" charset="0"/>
              <a:cs typeface="Segoe UI" panose="020B0502040204020203" pitchFamily="34" charset="0"/>
            </a:rPr>
            <a:t>Grid world </a:t>
          </a:r>
          <a:r>
            <a:rPr lang="en-GB" sz="1400">
              <a:solidFill>
                <a:schemeClr val="tx1"/>
              </a:solidFill>
              <a:latin typeface="Segoe UI" panose="020B0502040204020203" pitchFamily="34" charset="0"/>
              <a:cs typeface="Segoe UI" panose="020B0502040204020203" pitchFamily="34" charset="0"/>
            </a:rPr>
            <a:t>– start and goal states</a:t>
          </a:r>
          <a:endParaRPr lang="en-US" sz="1400">
            <a:solidFill>
              <a:schemeClr val="tx1"/>
            </a:solidFill>
            <a:latin typeface="Segoe UI" panose="020B0502040204020203" pitchFamily="34" charset="0"/>
            <a:cs typeface="Segoe UI" panose="020B0502040204020203" pitchFamily="34" charset="0"/>
          </a:endParaRPr>
        </a:p>
      </dgm:t>
    </dgm:pt>
    <dgm:pt modelId="{A3A71359-ADE7-461F-96D6-22FC54C45871}" type="parTrans" cxnId="{D412514D-A982-45B0-BB2D-8F5E3D8CB4B6}">
      <dgm:prSet/>
      <dgm:spPr/>
      <dgm:t>
        <a:bodyPr/>
        <a:lstStyle/>
        <a:p>
          <a:endParaRPr lang="en-US"/>
        </a:p>
      </dgm:t>
    </dgm:pt>
    <dgm:pt modelId="{65A76DD9-025A-4484-861F-2B9E462F2EFD}" type="sibTrans" cxnId="{D412514D-A982-45B0-BB2D-8F5E3D8CB4B6}">
      <dgm:prSet/>
      <dgm:spPr/>
      <dgm:t>
        <a:bodyPr/>
        <a:lstStyle/>
        <a:p>
          <a:endParaRPr lang="en-US"/>
        </a:p>
      </dgm:t>
    </dgm:pt>
    <dgm:pt modelId="{F14F1435-B3D7-4FF8-BF51-C5E77C6676F8}">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Task </a:t>
          </a:r>
          <a:r>
            <a:rPr lang="en-GB" sz="1400" b="1">
              <a:solidFill>
                <a:schemeClr val="tx1"/>
              </a:solidFill>
              <a:latin typeface="Segoe UI" panose="020B0502040204020203" pitchFamily="34" charset="0"/>
              <a:cs typeface="Segoe UI" panose="020B0502040204020203" pitchFamily="34" charset="0"/>
            </a:rPr>
            <a:t>Instructions</a:t>
          </a:r>
          <a:endParaRPr lang="en-US" sz="1400" b="1">
            <a:solidFill>
              <a:schemeClr val="tx1"/>
            </a:solidFill>
            <a:latin typeface="Segoe UI" panose="020B0502040204020203" pitchFamily="34" charset="0"/>
            <a:cs typeface="Segoe UI" panose="020B0502040204020203" pitchFamily="34" charset="0"/>
          </a:endParaRPr>
        </a:p>
      </dgm:t>
    </dgm:pt>
    <dgm:pt modelId="{1799D482-8453-4930-9CFF-06EAA2FAFB5B}" type="parTrans" cxnId="{CFAFA2DD-D031-49F3-AB54-DA7928AFFBE0}">
      <dgm:prSet/>
      <dgm:spPr/>
      <dgm:t>
        <a:bodyPr/>
        <a:lstStyle/>
        <a:p>
          <a:endParaRPr lang="en-US"/>
        </a:p>
      </dgm:t>
    </dgm:pt>
    <dgm:pt modelId="{572E5394-27CD-422F-9273-6E1B97627A39}" type="sibTrans" cxnId="{CFAFA2DD-D031-49F3-AB54-DA7928AFFBE0}">
      <dgm:prSet/>
      <dgm:spPr/>
      <dgm:t>
        <a:bodyPr/>
        <a:lstStyle/>
        <a:p>
          <a:endParaRPr lang="en-US"/>
        </a:p>
      </dgm:t>
    </dgm:pt>
    <dgm:pt modelId="{324BF6B7-4709-4BF8-B317-16713837ABD8}">
      <dgm:prSet phldrT="[Text]" custT="1"/>
      <dgm:spPr>
        <a:noFill/>
      </dgm:spPr>
      <dgm:t>
        <a:bodyPr/>
        <a:lstStyle/>
        <a:p>
          <a:pPr>
            <a:lnSpc>
              <a:spcPct val="100000"/>
            </a:lnSpc>
          </a:pPr>
          <a:r>
            <a:rPr lang="en-GB" sz="1400" b="1">
              <a:solidFill>
                <a:schemeClr val="tx1"/>
              </a:solidFill>
              <a:latin typeface="Segoe UI" panose="020B0502040204020203" pitchFamily="34" charset="0"/>
              <a:cs typeface="Segoe UI" panose="020B0502040204020203" pitchFamily="34" charset="0"/>
            </a:rPr>
            <a:t>Feedback</a:t>
          </a:r>
          <a:r>
            <a:rPr lang="en-GB" sz="1400">
              <a:solidFill>
                <a:schemeClr val="tx1"/>
              </a:solidFill>
              <a:latin typeface="Segoe UI" panose="020B0502040204020203" pitchFamily="34" charset="0"/>
              <a:cs typeface="Segoe UI" panose="020B0502040204020203" pitchFamily="34" charset="0"/>
            </a:rPr>
            <a:t>: Hints and pop-ups</a:t>
          </a:r>
          <a:endParaRPr lang="en-US" sz="1400">
            <a:solidFill>
              <a:schemeClr val="tx1"/>
            </a:solidFill>
            <a:latin typeface="Segoe UI" panose="020B0502040204020203" pitchFamily="34" charset="0"/>
            <a:cs typeface="Segoe UI" panose="020B0502040204020203" pitchFamily="34" charset="0"/>
          </a:endParaRPr>
        </a:p>
      </dgm:t>
    </dgm:pt>
    <dgm:pt modelId="{1F4162EF-6F79-4C85-A492-965F304DA39A}" type="parTrans" cxnId="{F9B1DD8B-B760-4D1C-BE24-F62F5248ABE0}">
      <dgm:prSet/>
      <dgm:spPr/>
      <dgm:t>
        <a:bodyPr/>
        <a:lstStyle/>
        <a:p>
          <a:endParaRPr lang="en-US"/>
        </a:p>
      </dgm:t>
    </dgm:pt>
    <dgm:pt modelId="{9B9FCBB5-A9A8-4068-8FC6-DD7BD35BF15A}" type="sibTrans" cxnId="{F9B1DD8B-B760-4D1C-BE24-F62F5248ABE0}">
      <dgm:prSet/>
      <dgm:spPr/>
      <dgm:t>
        <a:bodyPr/>
        <a:lstStyle/>
        <a:p>
          <a:endParaRPr lang="en-US"/>
        </a:p>
      </dgm:t>
    </dgm:pt>
    <dgm:pt modelId="{89FEC6C5-2D3D-4544-8257-138EF4B53811}">
      <dgm:prSet phldrT="[Text]" custT="1"/>
      <dgm:spPr>
        <a:noFill/>
      </dgm:spPr>
      <dgm:t>
        <a:bodyPr/>
        <a:lstStyle/>
        <a:p>
          <a:pPr>
            <a:lnSpc>
              <a:spcPct val="100000"/>
            </a:lnSpc>
          </a:pPr>
          <a:r>
            <a:rPr lang="en-GB" sz="1400" b="1">
              <a:solidFill>
                <a:schemeClr val="tx1"/>
              </a:solidFill>
              <a:latin typeface="Segoe UI" panose="020B0502040204020203" pitchFamily="34" charset="0"/>
              <a:cs typeface="Segoe UI" panose="020B0502040204020203" pitchFamily="34" charset="0"/>
            </a:rPr>
            <a:t>Program builder</a:t>
          </a:r>
          <a:r>
            <a:rPr lang="en-GB" sz="1400">
              <a:solidFill>
                <a:schemeClr val="tx1"/>
              </a:solidFill>
              <a:latin typeface="Segoe UI" panose="020B0502040204020203" pitchFamily="34" charset="0"/>
              <a:cs typeface="Segoe UI" panose="020B0502040204020203" pitchFamily="34" charset="0"/>
            </a:rPr>
            <a:t>: Toolbox and workspace</a:t>
          </a:r>
          <a:endParaRPr lang="en-US" sz="1400">
            <a:solidFill>
              <a:schemeClr val="tx1"/>
            </a:solidFill>
            <a:latin typeface="Segoe UI" panose="020B0502040204020203" pitchFamily="34" charset="0"/>
            <a:cs typeface="Segoe UI" panose="020B0502040204020203" pitchFamily="34" charset="0"/>
          </a:endParaRPr>
        </a:p>
      </dgm:t>
    </dgm:pt>
    <dgm:pt modelId="{4176888C-C8BA-4EEF-B2A4-E85ADA507394}" type="parTrans" cxnId="{660FEEF8-C161-4094-9576-E5667F7D542D}">
      <dgm:prSet/>
      <dgm:spPr/>
      <dgm:t>
        <a:bodyPr/>
        <a:lstStyle/>
        <a:p>
          <a:endParaRPr lang="en-US"/>
        </a:p>
      </dgm:t>
    </dgm:pt>
    <dgm:pt modelId="{BF4F1958-3B9D-4787-8FA3-CFA98814B554}" type="sibTrans" cxnId="{660FEEF8-C161-4094-9576-E5667F7D542D}">
      <dgm:prSet/>
      <dgm:spPr/>
      <dgm:t>
        <a:bodyPr/>
        <a:lstStyle/>
        <a:p>
          <a:endParaRPr lang="en-US"/>
        </a:p>
      </dgm:t>
    </dgm:pt>
    <dgm:pt modelId="{8C51206E-AA54-4E7B-9387-1D0ED124CC58}">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Back to the map</a:t>
          </a:r>
          <a:endParaRPr lang="en-US" sz="1400">
            <a:solidFill>
              <a:schemeClr val="tx1"/>
            </a:solidFill>
            <a:latin typeface="Segoe UI" panose="020B0502040204020203" pitchFamily="34" charset="0"/>
            <a:cs typeface="Segoe UI" panose="020B0502040204020203" pitchFamily="34" charset="0"/>
          </a:endParaRPr>
        </a:p>
      </dgm:t>
    </dgm:pt>
    <dgm:pt modelId="{14395B05-56EB-48D8-98DE-B91C5EDDAE03}" type="parTrans" cxnId="{E0211858-218E-42B0-B7CF-570E52ACBFA2}">
      <dgm:prSet/>
      <dgm:spPr/>
      <dgm:t>
        <a:bodyPr/>
        <a:lstStyle/>
        <a:p>
          <a:endParaRPr lang="en-US"/>
        </a:p>
      </dgm:t>
    </dgm:pt>
    <dgm:pt modelId="{03340F2D-F416-4BBA-B639-ED977BA39299}" type="sibTrans" cxnId="{E0211858-218E-42B0-B7CF-570E52ACBFA2}">
      <dgm:prSet/>
      <dgm:spPr/>
      <dgm:t>
        <a:bodyPr/>
        <a:lstStyle/>
        <a:p>
          <a:endParaRPr lang="en-US"/>
        </a:p>
      </dgm:t>
    </dgm:pt>
    <dgm:pt modelId="{988EB401-F484-4708-9A51-31B9A63953D7}">
      <dgm:prSet phldrT="[Text]" custT="1"/>
      <dgm:spPr>
        <a:noFill/>
      </dgm:spPr>
      <dgm:t>
        <a:bodyPr/>
        <a:lstStyle/>
        <a:p>
          <a:pPr>
            <a:lnSpc>
              <a:spcPct val="100000"/>
            </a:lnSpc>
            <a:buFont typeface="Arial" panose="020B0604020202020204" pitchFamily="34" charset="0"/>
            <a:buChar char="•"/>
          </a:pPr>
          <a:r>
            <a:rPr lang="en-GB" sz="1600" b="1">
              <a:solidFill>
                <a:schemeClr val="tx1"/>
              </a:solidFill>
              <a:latin typeface="Segoe UI" panose="020B0502040204020203" pitchFamily="34" charset="0"/>
              <a:cs typeface="Segoe UI" panose="020B0502040204020203" pitchFamily="34" charset="0"/>
            </a:rPr>
            <a:t>Live-monitoring view</a:t>
          </a:r>
          <a:endParaRPr lang="en-US" sz="1600" b="1">
            <a:solidFill>
              <a:schemeClr val="tx1"/>
            </a:solidFill>
            <a:latin typeface="Segoe UI" panose="020B0502040204020203" pitchFamily="34" charset="0"/>
            <a:cs typeface="Segoe UI" panose="020B0502040204020203" pitchFamily="34" charset="0"/>
          </a:endParaRPr>
        </a:p>
      </dgm:t>
    </dgm:pt>
    <dgm:pt modelId="{1A2D3B30-95F8-4F2C-A0F0-DAA26F98684C}" type="parTrans" cxnId="{98C19A6F-9406-43BB-8B72-5D86A5B68D3D}">
      <dgm:prSet/>
      <dgm:spPr/>
      <dgm:t>
        <a:bodyPr/>
        <a:lstStyle/>
        <a:p>
          <a:endParaRPr lang="en-US"/>
        </a:p>
      </dgm:t>
    </dgm:pt>
    <dgm:pt modelId="{E73AEFAD-6716-4127-8DEE-ADE0771604A9}" type="sibTrans" cxnId="{98C19A6F-9406-43BB-8B72-5D86A5B68D3D}">
      <dgm:prSet/>
      <dgm:spPr/>
      <dgm:t>
        <a:bodyPr/>
        <a:lstStyle/>
        <a:p>
          <a:endParaRPr lang="en-US"/>
        </a:p>
      </dgm:t>
    </dgm:pt>
    <dgm:pt modelId="{BFB592C3-EBAD-4BE7-8CCD-E23B684AAC74}">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Cells, stones, and walls</a:t>
          </a:r>
          <a:endParaRPr lang="en-US" sz="1400">
            <a:solidFill>
              <a:schemeClr val="tx1"/>
            </a:solidFill>
            <a:latin typeface="Segoe UI" panose="020B0502040204020203" pitchFamily="34" charset="0"/>
            <a:cs typeface="Segoe UI" panose="020B0502040204020203" pitchFamily="34" charset="0"/>
          </a:endParaRPr>
        </a:p>
      </dgm:t>
    </dgm:pt>
    <dgm:pt modelId="{73205BE4-938F-4E92-9E00-23DB9DE2E234}" type="parTrans" cxnId="{F8B33DD8-E442-4CF5-B792-971DF6EEE984}">
      <dgm:prSet/>
      <dgm:spPr/>
      <dgm:t>
        <a:bodyPr/>
        <a:lstStyle/>
        <a:p>
          <a:endParaRPr lang="en-US"/>
        </a:p>
      </dgm:t>
    </dgm:pt>
    <dgm:pt modelId="{5C35C4B6-879C-469E-9F7F-0E5167159C60}" type="sibTrans" cxnId="{F8B33DD8-E442-4CF5-B792-971DF6EEE984}">
      <dgm:prSet/>
      <dgm:spPr/>
      <dgm:t>
        <a:bodyPr/>
        <a:lstStyle/>
        <a:p>
          <a:endParaRPr lang="en-US"/>
        </a:p>
      </dgm:t>
    </dgm:pt>
    <dgm:pt modelId="{8E385E7A-17FE-4D9F-86B4-C73A58B3E12C}">
      <dgm:prSet phldrT="[Text]" custT="1"/>
      <dgm:spPr>
        <a:noFill/>
      </dgm:spPr>
      <dgm:t>
        <a:bodyPr/>
        <a:lstStyle/>
        <a:p>
          <a:pPr>
            <a:lnSpc>
              <a:spcPct val="100000"/>
            </a:lnSpc>
          </a:pPr>
          <a:r>
            <a:rPr lang="en-GB" sz="1400" b="1">
              <a:solidFill>
                <a:schemeClr val="tx1"/>
              </a:solidFill>
              <a:latin typeface="Segoe UI" panose="020B0502040204020203" pitchFamily="34" charset="0"/>
              <a:cs typeface="Segoe UI" panose="020B0502040204020203" pitchFamily="34" charset="0"/>
            </a:rPr>
            <a:t>Diagnosis</a:t>
          </a:r>
          <a:r>
            <a:rPr lang="en-GB" sz="1400">
              <a:solidFill>
                <a:schemeClr val="tx1"/>
              </a:solidFill>
              <a:latin typeface="Segoe UI" panose="020B0502040204020203" pitchFamily="34" charset="0"/>
              <a:cs typeface="Segoe UI" panose="020B0502040204020203" pitchFamily="34" charset="0"/>
            </a:rPr>
            <a:t>: Play and play speed slider</a:t>
          </a:r>
          <a:endParaRPr lang="en-US" sz="1400">
            <a:solidFill>
              <a:schemeClr val="tx1"/>
            </a:solidFill>
            <a:latin typeface="Segoe UI" panose="020B0502040204020203" pitchFamily="34" charset="0"/>
            <a:cs typeface="Segoe UI" panose="020B0502040204020203" pitchFamily="34" charset="0"/>
          </a:endParaRPr>
        </a:p>
      </dgm:t>
    </dgm:pt>
    <dgm:pt modelId="{810912E4-1771-44F0-8376-1994481F0BAF}" type="parTrans" cxnId="{A2BB9CFA-0105-4E6B-8877-C3158290C82D}">
      <dgm:prSet/>
      <dgm:spPr/>
      <dgm:t>
        <a:bodyPr/>
        <a:lstStyle/>
        <a:p>
          <a:endParaRPr lang="en-US"/>
        </a:p>
      </dgm:t>
    </dgm:pt>
    <dgm:pt modelId="{B82BD255-437D-497F-B47F-BB5B7C50D893}" type="sibTrans" cxnId="{A2BB9CFA-0105-4E6B-8877-C3158290C82D}">
      <dgm:prSet/>
      <dgm:spPr/>
      <dgm:t>
        <a:bodyPr/>
        <a:lstStyle/>
        <a:p>
          <a:endParaRPr lang="en-US"/>
        </a:p>
      </dgm:t>
    </dgm:pt>
    <dgm:pt modelId="{C934BFB1-B9D1-42C9-8EF0-07A38A642057}">
      <dgm:prSet phldrT="[Text]" custT="1"/>
      <dgm:spPr>
        <a:noFill/>
      </dgm:spPr>
      <dgm:t>
        <a:bodyPr/>
        <a:lstStyle/>
        <a:p>
          <a:pPr>
            <a:lnSpc>
              <a:spcPct val="100000"/>
            </a:lnSpc>
          </a:pPr>
          <a:r>
            <a:rPr lang="en-GB" sz="1600" b="1">
              <a:solidFill>
                <a:schemeClr val="tx1"/>
              </a:solidFill>
              <a:latin typeface="Segoe UI" panose="020B0502040204020203" pitchFamily="34" charset="0"/>
              <a:cs typeface="Segoe UI" panose="020B0502040204020203" pitchFamily="34" charset="0"/>
            </a:rPr>
            <a:t>Expert tasks</a:t>
          </a:r>
          <a:endParaRPr lang="en-US" sz="1600" b="1">
            <a:solidFill>
              <a:schemeClr val="tx1"/>
            </a:solidFill>
            <a:latin typeface="Segoe UI" panose="020B0502040204020203" pitchFamily="34" charset="0"/>
            <a:cs typeface="Segoe UI" panose="020B0502040204020203" pitchFamily="34" charset="0"/>
          </a:endParaRPr>
        </a:p>
      </dgm:t>
    </dgm:pt>
    <dgm:pt modelId="{CF3B4A9F-6E81-4FAE-BAC9-9B49634DE2FB}" type="parTrans" cxnId="{29B8BD68-68BB-4378-B8D6-340536AC955E}">
      <dgm:prSet/>
      <dgm:spPr/>
      <dgm:t>
        <a:bodyPr/>
        <a:lstStyle/>
        <a:p>
          <a:endParaRPr lang="en-US"/>
        </a:p>
      </dgm:t>
    </dgm:pt>
    <dgm:pt modelId="{81A7D31B-A656-465F-9900-299C4078E999}" type="sibTrans" cxnId="{29B8BD68-68BB-4378-B8D6-340536AC955E}">
      <dgm:prSet/>
      <dgm:spPr/>
      <dgm:t>
        <a:bodyPr/>
        <a:lstStyle/>
        <a:p>
          <a:endParaRPr lang="en-US"/>
        </a:p>
      </dgm:t>
    </dgm:pt>
    <dgm:pt modelId="{85F45309-4E67-4E77-8FE3-687D37863D66}">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Multiple choice tasks</a:t>
          </a:r>
          <a:endParaRPr lang="en-US" sz="1400">
            <a:solidFill>
              <a:schemeClr val="tx1"/>
            </a:solidFill>
            <a:latin typeface="Segoe UI" panose="020B0502040204020203" pitchFamily="34" charset="0"/>
            <a:cs typeface="Segoe UI" panose="020B0502040204020203" pitchFamily="34" charset="0"/>
          </a:endParaRPr>
        </a:p>
      </dgm:t>
    </dgm:pt>
    <dgm:pt modelId="{C2B80BAC-4825-43B5-88AA-D6058EA2AD34}" type="parTrans" cxnId="{02453E28-7853-46F6-84DB-DA43DC90D8E6}">
      <dgm:prSet/>
      <dgm:spPr/>
      <dgm:t>
        <a:bodyPr/>
        <a:lstStyle/>
        <a:p>
          <a:endParaRPr lang="en-US"/>
        </a:p>
      </dgm:t>
    </dgm:pt>
    <dgm:pt modelId="{2077399A-F9E2-4319-A9A7-70D256612A53}" type="sibTrans" cxnId="{02453E28-7853-46F6-84DB-DA43DC90D8E6}">
      <dgm:prSet/>
      <dgm:spPr/>
      <dgm:t>
        <a:bodyPr/>
        <a:lstStyle/>
        <a:p>
          <a:endParaRPr lang="en-US"/>
        </a:p>
      </dgm:t>
    </dgm:pt>
    <dgm:pt modelId="{010D030E-928B-4D39-9029-5353F83DDCEF}">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Parson’s problems</a:t>
          </a:r>
          <a:endParaRPr lang="en-US" sz="1400">
            <a:solidFill>
              <a:schemeClr val="tx1"/>
            </a:solidFill>
            <a:latin typeface="Segoe UI" panose="020B0502040204020203" pitchFamily="34" charset="0"/>
            <a:cs typeface="Segoe UI" panose="020B0502040204020203" pitchFamily="34" charset="0"/>
          </a:endParaRPr>
        </a:p>
      </dgm:t>
    </dgm:pt>
    <dgm:pt modelId="{0C765552-BC84-4506-AE69-3B8AE82A9695}" type="parTrans" cxnId="{174285C4-6813-4B72-BC47-2B7797CFD516}">
      <dgm:prSet/>
      <dgm:spPr/>
      <dgm:t>
        <a:bodyPr/>
        <a:lstStyle/>
        <a:p>
          <a:endParaRPr lang="en-US"/>
        </a:p>
      </dgm:t>
    </dgm:pt>
    <dgm:pt modelId="{73416839-B920-43C5-A988-8633633D2E31}" type="sibTrans" cxnId="{174285C4-6813-4B72-BC47-2B7797CFD516}">
      <dgm:prSet/>
      <dgm:spPr/>
      <dgm:t>
        <a:bodyPr/>
        <a:lstStyle/>
        <a:p>
          <a:endParaRPr lang="en-US"/>
        </a:p>
      </dgm:t>
    </dgm:pt>
    <dgm:pt modelId="{AAACFB39-1A3B-4D88-8472-DBE66DD7C917}">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4357AB41-D0F7-4643-94CB-F3C9599A7C8F}" type="parTrans" cxnId="{55F9AA6A-EFA0-413E-B5C2-593F3E6DB59A}">
      <dgm:prSet/>
      <dgm:spPr/>
      <dgm:t>
        <a:bodyPr/>
        <a:lstStyle/>
        <a:p>
          <a:endParaRPr lang="en-US"/>
        </a:p>
      </dgm:t>
    </dgm:pt>
    <dgm:pt modelId="{A41627B5-45E5-45EB-8ED3-E2B632594679}" type="sibTrans" cxnId="{55F9AA6A-EFA0-413E-B5C2-593F3E6DB59A}">
      <dgm:prSet/>
      <dgm:spPr/>
      <dgm:t>
        <a:bodyPr/>
        <a:lstStyle/>
        <a:p>
          <a:endParaRPr lang="en-US"/>
        </a:p>
      </dgm:t>
    </dgm:pt>
    <dgm:pt modelId="{9B076BF2-0C3B-4CDB-B8A5-99148033DB3E}">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Building tasks</a:t>
          </a:r>
          <a:endParaRPr lang="en-US" sz="1400">
            <a:solidFill>
              <a:schemeClr val="tx1"/>
            </a:solidFill>
            <a:latin typeface="Segoe UI" panose="020B0502040204020203" pitchFamily="34" charset="0"/>
            <a:cs typeface="Segoe UI" panose="020B0502040204020203" pitchFamily="34" charset="0"/>
          </a:endParaRPr>
        </a:p>
      </dgm:t>
    </dgm:pt>
    <dgm:pt modelId="{93D8E5C4-6806-47AB-B7A1-87B9247DD1AE}" type="parTrans" cxnId="{C9F74988-8B69-4156-BCBC-5694A397A16C}">
      <dgm:prSet/>
      <dgm:spPr/>
      <dgm:t>
        <a:bodyPr/>
        <a:lstStyle/>
        <a:p>
          <a:endParaRPr lang="en-US"/>
        </a:p>
      </dgm:t>
    </dgm:pt>
    <dgm:pt modelId="{D2BF12F8-B096-44BC-8716-93C9D5513272}" type="sibTrans" cxnId="{C9F74988-8B69-4156-BCBC-5694A397A16C}">
      <dgm:prSet/>
      <dgm:spPr/>
      <dgm:t>
        <a:bodyPr/>
        <a:lstStyle/>
        <a:p>
          <a:endParaRPr lang="en-US"/>
        </a:p>
      </dgm:t>
    </dgm:pt>
    <dgm:pt modelId="{CCE9E58E-3EA3-4EF2-AFF9-A74DBC3034F2}">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Debugging tasks</a:t>
          </a:r>
          <a:endParaRPr lang="en-US" sz="1400">
            <a:solidFill>
              <a:schemeClr val="tx1"/>
            </a:solidFill>
            <a:latin typeface="Segoe UI" panose="020B0502040204020203" pitchFamily="34" charset="0"/>
            <a:cs typeface="Segoe UI" panose="020B0502040204020203" pitchFamily="34" charset="0"/>
          </a:endParaRPr>
        </a:p>
      </dgm:t>
    </dgm:pt>
    <dgm:pt modelId="{60446462-1B89-4506-93DA-0834F2BD8B81}" type="parTrans" cxnId="{2B74066F-9617-4A54-BD5C-D656C7D7B0E5}">
      <dgm:prSet/>
      <dgm:spPr/>
      <dgm:t>
        <a:bodyPr/>
        <a:lstStyle/>
        <a:p>
          <a:endParaRPr lang="en-US"/>
        </a:p>
      </dgm:t>
    </dgm:pt>
    <dgm:pt modelId="{22649B2B-8E53-4336-A027-5EBC48D2280F}" type="sibTrans" cxnId="{2B74066F-9617-4A54-BD5C-D656C7D7B0E5}">
      <dgm:prSet/>
      <dgm:spPr/>
      <dgm:t>
        <a:bodyPr/>
        <a:lstStyle/>
        <a:p>
          <a:endParaRPr lang="en-US"/>
        </a:p>
      </dgm:t>
    </dgm:pt>
    <dgm:pt modelId="{6C31B229-9375-41AB-9319-4F898A32AB44}">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Multi-world tasks</a:t>
          </a:r>
          <a:endParaRPr lang="en-US" sz="1400">
            <a:solidFill>
              <a:schemeClr val="tx1"/>
            </a:solidFill>
            <a:latin typeface="Segoe UI" panose="020B0502040204020203" pitchFamily="34" charset="0"/>
            <a:cs typeface="Segoe UI" panose="020B0502040204020203" pitchFamily="34" charset="0"/>
          </a:endParaRPr>
        </a:p>
      </dgm:t>
    </dgm:pt>
    <dgm:pt modelId="{66910CF0-2901-4F94-9560-A2B114DEB7E2}" type="parTrans" cxnId="{4C3A957A-611D-475A-9473-861886D52C99}">
      <dgm:prSet/>
      <dgm:spPr/>
      <dgm:t>
        <a:bodyPr/>
        <a:lstStyle/>
        <a:p>
          <a:endParaRPr lang="en-US"/>
        </a:p>
      </dgm:t>
    </dgm:pt>
    <dgm:pt modelId="{B7886F02-BF84-4088-B287-E4310126BDC5}" type="sibTrans" cxnId="{4C3A957A-611D-475A-9473-861886D52C99}">
      <dgm:prSet/>
      <dgm:spPr/>
      <dgm:t>
        <a:bodyPr/>
        <a:lstStyle/>
        <a:p>
          <a:endParaRPr lang="en-US"/>
        </a:p>
      </dgm:t>
    </dgm:pt>
    <dgm:pt modelId="{16D956B0-72C8-4587-9DED-5F66622C1F89}">
      <dgm:prSet phldrT="[Text]" custT="1"/>
      <dgm:spPr>
        <a:noFill/>
      </dgm:spPr>
      <dgm:t>
        <a:bodyPr/>
        <a:lstStyle/>
        <a:p>
          <a:pPr>
            <a:lnSpc>
              <a:spcPct val="100000"/>
            </a:lnSpc>
          </a:pPr>
          <a:r>
            <a:rPr lang="en-GB" sz="1600" b="1">
              <a:solidFill>
                <a:schemeClr val="tx1"/>
              </a:solidFill>
              <a:latin typeface="Segoe UI" panose="020B0502040204020203" pitchFamily="34" charset="0"/>
              <a:cs typeface="Segoe UI" panose="020B0502040204020203" pitchFamily="34" charset="0"/>
            </a:rPr>
            <a:t>Custom tasks</a:t>
          </a:r>
          <a:endParaRPr lang="en-US" sz="1600" b="1">
            <a:solidFill>
              <a:schemeClr val="tx1"/>
            </a:solidFill>
            <a:latin typeface="Segoe UI" panose="020B0502040204020203" pitchFamily="34" charset="0"/>
            <a:cs typeface="Segoe UI" panose="020B0502040204020203" pitchFamily="34" charset="0"/>
          </a:endParaRPr>
        </a:p>
      </dgm:t>
    </dgm:pt>
    <dgm:pt modelId="{9EC28AB8-A2DA-4AF2-BA70-84879FC3A63B}" type="parTrans" cxnId="{D559661B-0382-4CAD-B796-F8DED0C1EE4D}">
      <dgm:prSet/>
      <dgm:spPr/>
      <dgm:t>
        <a:bodyPr/>
        <a:lstStyle/>
        <a:p>
          <a:endParaRPr lang="en-US"/>
        </a:p>
      </dgm:t>
    </dgm:pt>
    <dgm:pt modelId="{C690C3C4-5DBF-41E6-BE20-D5C01ED10B9D}" type="sibTrans" cxnId="{D559661B-0382-4CAD-B796-F8DED0C1EE4D}">
      <dgm:prSet/>
      <dgm:spPr/>
      <dgm:t>
        <a:bodyPr/>
        <a:lstStyle/>
        <a:p>
          <a:endParaRPr lang="en-US"/>
        </a:p>
      </dgm:t>
    </dgm:pt>
    <dgm:pt modelId="{D4E0B3B6-9D0C-4DBB-BE72-6E80204BE363}">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9870CDE7-1081-4D9B-865F-37A355FE54F5}" type="parTrans" cxnId="{DEAA78ED-9A32-462A-9DD9-EACB2B571203}">
      <dgm:prSet/>
      <dgm:spPr/>
      <dgm:t>
        <a:bodyPr/>
        <a:lstStyle/>
        <a:p>
          <a:endParaRPr lang="en-US"/>
        </a:p>
      </dgm:t>
    </dgm:pt>
    <dgm:pt modelId="{47823269-D631-46CF-95C4-57798A22669F}" type="sibTrans" cxnId="{DEAA78ED-9A32-462A-9DD9-EACB2B571203}">
      <dgm:prSet/>
      <dgm:spPr/>
      <dgm:t>
        <a:bodyPr/>
        <a:lstStyle/>
        <a:p>
          <a:endParaRPr lang="en-US"/>
        </a:p>
      </dgm:t>
    </dgm:pt>
    <dgm:pt modelId="{1A2AFA82-6EC3-4B19-80FE-11476E894645}">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AAACB1DF-97BD-4C4A-B54D-43118119D909}" type="parTrans" cxnId="{D5DBC69D-174C-47CE-AE45-D2C41A6D8423}">
      <dgm:prSet/>
      <dgm:spPr/>
      <dgm:t>
        <a:bodyPr/>
        <a:lstStyle/>
        <a:p>
          <a:endParaRPr lang="en-US"/>
        </a:p>
      </dgm:t>
    </dgm:pt>
    <dgm:pt modelId="{58E1B6A5-DBF4-4765-B965-252F2FC5BB57}" type="sibTrans" cxnId="{D5DBC69D-174C-47CE-AE45-D2C41A6D8423}">
      <dgm:prSet/>
      <dgm:spPr/>
      <dgm:t>
        <a:bodyPr/>
        <a:lstStyle/>
        <a:p>
          <a:endParaRPr lang="en-US"/>
        </a:p>
      </dgm:t>
    </dgm:pt>
    <dgm:pt modelId="{3E96DA6D-8877-4767-920B-B56AA88A3AEF}">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Start-goal grids</a:t>
          </a:r>
          <a:endParaRPr lang="en-US" sz="1400">
            <a:solidFill>
              <a:schemeClr val="tx1"/>
            </a:solidFill>
            <a:latin typeface="Segoe UI" panose="020B0502040204020203" pitchFamily="34" charset="0"/>
            <a:cs typeface="Segoe UI" panose="020B0502040204020203" pitchFamily="34" charset="0"/>
          </a:endParaRPr>
        </a:p>
      </dgm:t>
    </dgm:pt>
    <dgm:pt modelId="{9BA42896-13DE-408F-954E-7B3E3B0B5A33}" type="parTrans" cxnId="{35561487-F0A8-4DA3-A79E-09D17EBAFA09}">
      <dgm:prSet/>
      <dgm:spPr/>
      <dgm:t>
        <a:bodyPr/>
        <a:lstStyle/>
        <a:p>
          <a:endParaRPr lang="en-US"/>
        </a:p>
      </dgm:t>
    </dgm:pt>
    <dgm:pt modelId="{7F56E676-1707-44D4-8F8F-DADA00B125CE}" type="sibTrans" cxnId="{35561487-F0A8-4DA3-A79E-09D17EBAFA09}">
      <dgm:prSet/>
      <dgm:spPr/>
      <dgm:t>
        <a:bodyPr/>
        <a:lstStyle/>
        <a:p>
          <a:endParaRPr lang="en-US"/>
        </a:p>
      </dgm:t>
    </dgm:pt>
    <dgm:pt modelId="{52EDCF8C-7B0F-4248-89C2-FC7125F493DF}">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Toolbox and workspace</a:t>
          </a:r>
          <a:endParaRPr lang="en-US" sz="1400">
            <a:solidFill>
              <a:schemeClr val="tx1"/>
            </a:solidFill>
            <a:latin typeface="Segoe UI" panose="020B0502040204020203" pitchFamily="34" charset="0"/>
            <a:cs typeface="Segoe UI" panose="020B0502040204020203" pitchFamily="34" charset="0"/>
          </a:endParaRPr>
        </a:p>
      </dgm:t>
    </dgm:pt>
    <dgm:pt modelId="{FE5D2B8F-853D-4111-9FC8-EC67DEF2E209}" type="parTrans" cxnId="{0DD9E764-A736-4648-A9C6-8A4D1E0D1126}">
      <dgm:prSet/>
      <dgm:spPr/>
      <dgm:t>
        <a:bodyPr/>
        <a:lstStyle/>
        <a:p>
          <a:endParaRPr lang="en-US"/>
        </a:p>
      </dgm:t>
    </dgm:pt>
    <dgm:pt modelId="{48F6FD39-7E54-4F19-98D9-136A2B3C89DE}" type="sibTrans" cxnId="{0DD9E764-A736-4648-A9C6-8A4D1E0D1126}">
      <dgm:prSet/>
      <dgm:spPr/>
      <dgm:t>
        <a:bodyPr/>
        <a:lstStyle/>
        <a:p>
          <a:endParaRPr lang="en-US"/>
        </a:p>
      </dgm:t>
    </dgm:pt>
    <dgm:pt modelId="{6D11BC15-112B-48C6-B9B1-E3DBF3805126}">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2F84A6F3-055C-4368-82FC-C77A1C6BE140}" type="parTrans" cxnId="{94DB1AE0-853F-4AEB-A5A3-DE307EA75D82}">
      <dgm:prSet/>
      <dgm:spPr/>
      <dgm:t>
        <a:bodyPr/>
        <a:lstStyle/>
        <a:p>
          <a:endParaRPr lang="en-US"/>
        </a:p>
      </dgm:t>
    </dgm:pt>
    <dgm:pt modelId="{74A6C5F0-1A83-486D-B7BF-7C3C80BF4A54}" type="sibTrans" cxnId="{94DB1AE0-853F-4AEB-A5A3-DE307EA75D82}">
      <dgm:prSet/>
      <dgm:spPr/>
      <dgm:t>
        <a:bodyPr/>
        <a:lstStyle/>
        <a:p>
          <a:endParaRPr lang="en-US"/>
        </a:p>
      </dgm:t>
    </dgm:pt>
    <dgm:pt modelId="{FF373806-08F1-49EC-88A9-586BFD567255}">
      <dgm:prSet phldrT="[Text]" custT="1"/>
      <dgm:spPr>
        <a:noFill/>
      </dgm:spPr>
      <dgm:t>
        <a:bodyPr/>
        <a:lstStyle/>
        <a:p>
          <a:pPr>
            <a:lnSpc>
              <a:spcPct val="100000"/>
            </a:lnSpc>
          </a:pPr>
          <a:r>
            <a:rPr lang="en-GB" sz="1400">
              <a:solidFill>
                <a:schemeClr val="tx1"/>
              </a:solidFill>
              <a:latin typeface="Segoe UI" panose="020B0502040204020203" pitchFamily="34" charset="0"/>
              <a:cs typeface="Segoe UI" panose="020B0502040204020203" pitchFamily="34" charset="0"/>
            </a:rPr>
            <a:t>Instructions</a:t>
          </a:r>
          <a:endParaRPr lang="en-US" sz="1400">
            <a:solidFill>
              <a:schemeClr val="tx1"/>
            </a:solidFill>
            <a:latin typeface="Segoe UI" panose="020B0502040204020203" pitchFamily="34" charset="0"/>
            <a:cs typeface="Segoe UI" panose="020B0502040204020203" pitchFamily="34" charset="0"/>
          </a:endParaRPr>
        </a:p>
      </dgm:t>
    </dgm:pt>
    <dgm:pt modelId="{F3F5375E-DB71-40CA-B606-DFEDAF2D9C89}" type="parTrans" cxnId="{263CD5F4-9996-4946-A41B-34FA976882C9}">
      <dgm:prSet/>
      <dgm:spPr/>
      <dgm:t>
        <a:bodyPr/>
        <a:lstStyle/>
        <a:p>
          <a:endParaRPr lang="en-US"/>
        </a:p>
      </dgm:t>
    </dgm:pt>
    <dgm:pt modelId="{20E24A82-9642-435C-8E4B-58FEBAD276BA}" type="sibTrans" cxnId="{263CD5F4-9996-4946-A41B-34FA976882C9}">
      <dgm:prSet/>
      <dgm:spPr/>
      <dgm:t>
        <a:bodyPr/>
        <a:lstStyle/>
        <a:p>
          <a:endParaRPr lang="en-US"/>
        </a:p>
      </dgm:t>
    </dgm:pt>
    <dgm:pt modelId="{958E04BF-EA73-435D-B904-17E0CA5925C4}">
      <dgm:prSet phldrT="[Text]" custT="1"/>
      <dgm:spPr>
        <a:noFill/>
      </dgm:spPr>
      <dgm:t>
        <a:bodyPr/>
        <a:lstStyle/>
        <a:p>
          <a:pPr>
            <a:lnSpc>
              <a:spcPct val="100000"/>
            </a:lnSpc>
          </a:pPr>
          <a:r>
            <a:rPr lang="en-GB" sz="1400" dirty="0">
              <a:solidFill>
                <a:schemeClr val="tx1"/>
              </a:solidFill>
              <a:latin typeface="Segoe UI" panose="020B0502040204020203" pitchFamily="34" charset="0"/>
              <a:cs typeface="Segoe UI" panose="020B0502040204020203" pitchFamily="34" charset="0"/>
            </a:rPr>
            <a:t>Tags</a:t>
          </a:r>
          <a:endParaRPr lang="en-US" sz="1400" dirty="0">
            <a:solidFill>
              <a:schemeClr val="tx1"/>
            </a:solidFill>
            <a:latin typeface="Segoe UI" panose="020B0502040204020203" pitchFamily="34" charset="0"/>
            <a:cs typeface="Segoe UI" panose="020B0502040204020203" pitchFamily="34" charset="0"/>
          </a:endParaRPr>
        </a:p>
      </dgm:t>
    </dgm:pt>
    <dgm:pt modelId="{358032D1-120A-4F4A-8F27-162E37315404}" type="parTrans" cxnId="{23351596-F486-44E6-87F2-44F4B2C91D74}">
      <dgm:prSet/>
      <dgm:spPr/>
      <dgm:t>
        <a:bodyPr/>
        <a:lstStyle/>
        <a:p>
          <a:endParaRPr lang="en-US"/>
        </a:p>
      </dgm:t>
    </dgm:pt>
    <dgm:pt modelId="{05B2A1D4-29FC-453D-8C33-69F64A20CE72}" type="sibTrans" cxnId="{23351596-F486-44E6-87F2-44F4B2C91D74}">
      <dgm:prSet/>
      <dgm:spPr/>
      <dgm:t>
        <a:bodyPr/>
        <a:lstStyle/>
        <a:p>
          <a:endParaRPr lang="en-US"/>
        </a:p>
      </dgm:t>
    </dgm:pt>
    <dgm:pt modelId="{2C99E5F1-89D5-484B-8506-17517B58ADFD}">
      <dgm:prSet phldrT="[Text]" custT="1"/>
      <dgm:spPr>
        <a:noFill/>
      </dgm:spPr>
      <dgm:t>
        <a:bodyPr/>
        <a:lstStyle/>
        <a:p>
          <a:pPr>
            <a:lnSpc>
              <a:spcPct val="100000"/>
            </a:lnSpc>
          </a:pPr>
          <a:r>
            <a:rPr lang="en-GB" sz="1600" b="1" dirty="0">
              <a:solidFill>
                <a:schemeClr val="tx1"/>
              </a:solidFill>
              <a:latin typeface="Segoe UI" panose="020B0502040204020203" pitchFamily="34" charset="0"/>
              <a:cs typeface="Segoe UI" panose="020B0502040204020203" pitchFamily="34" charset="0"/>
            </a:rPr>
            <a:t>Custom maps</a:t>
          </a:r>
          <a:endParaRPr lang="en-US" sz="1600" b="1" dirty="0">
            <a:solidFill>
              <a:schemeClr val="tx1"/>
            </a:solidFill>
            <a:latin typeface="Segoe UI" panose="020B0502040204020203" pitchFamily="34" charset="0"/>
            <a:cs typeface="Segoe UI" panose="020B0502040204020203" pitchFamily="34" charset="0"/>
          </a:endParaRPr>
        </a:p>
      </dgm:t>
    </dgm:pt>
    <dgm:pt modelId="{B5B53A3C-56FD-4FFB-988A-BE03588AB698}" type="parTrans" cxnId="{922B11DB-B2BD-47C1-9A14-DD88653B07BF}">
      <dgm:prSet/>
      <dgm:spPr/>
      <dgm:t>
        <a:bodyPr/>
        <a:lstStyle/>
        <a:p>
          <a:endParaRPr lang="en-US"/>
        </a:p>
      </dgm:t>
    </dgm:pt>
    <dgm:pt modelId="{A8A37BC5-1BB1-4A18-9BEA-C48ECF4DC9D9}" type="sibTrans" cxnId="{922B11DB-B2BD-47C1-9A14-DD88653B07BF}">
      <dgm:prSet/>
      <dgm:spPr/>
      <dgm:t>
        <a:bodyPr/>
        <a:lstStyle/>
        <a:p>
          <a:endParaRPr lang="en-US"/>
        </a:p>
      </dgm:t>
    </dgm:pt>
    <dgm:pt modelId="{EB55EC0D-0D29-4271-BCD1-17A78CF3BA16}">
      <dgm:prSet phldrT="[Text]" custT="1"/>
      <dgm:spPr>
        <a:noFill/>
      </dgm:spPr>
      <dgm:t>
        <a:bodyPr/>
        <a:lstStyle/>
        <a:p>
          <a:pPr>
            <a:lnSpc>
              <a:spcPct val="100000"/>
            </a:lnSpc>
          </a:pPr>
          <a:r>
            <a:rPr lang="en-GB" sz="1600" b="1" dirty="0">
              <a:solidFill>
                <a:schemeClr val="tx1"/>
              </a:solidFill>
              <a:latin typeface="Segoe UI" panose="020B0502040204020203" pitchFamily="34" charset="0"/>
              <a:cs typeface="Segoe UI" panose="020B0502040204020203" pitchFamily="34" charset="0"/>
            </a:rPr>
            <a:t>Skills</a:t>
          </a:r>
          <a:r>
            <a:rPr lang="en-GB" sz="1600" dirty="0">
              <a:solidFill>
                <a:schemeClr val="tx1"/>
              </a:solidFill>
              <a:latin typeface="Segoe UI" panose="020B0502040204020203" pitchFamily="34" charset="0"/>
              <a:cs typeface="Segoe UI" panose="020B0502040204020203" pitchFamily="34" charset="0"/>
            </a:rPr>
            <a:t>: Computational thinking and self-regulated learning</a:t>
          </a:r>
          <a:endParaRPr lang="en-US" sz="1600" dirty="0">
            <a:solidFill>
              <a:schemeClr val="tx1"/>
            </a:solidFill>
            <a:latin typeface="Segoe UI" panose="020B0502040204020203" pitchFamily="34" charset="0"/>
            <a:cs typeface="Segoe UI" panose="020B0502040204020203" pitchFamily="34" charset="0"/>
          </a:endParaRPr>
        </a:p>
      </dgm:t>
    </dgm:pt>
    <dgm:pt modelId="{DFB9D32B-C22D-4590-A87E-538CF2DE0497}" type="parTrans" cxnId="{8FDDE433-AC84-491F-AD4C-B55C063E10EC}">
      <dgm:prSet/>
      <dgm:spPr/>
      <dgm:t>
        <a:bodyPr/>
        <a:lstStyle/>
        <a:p>
          <a:endParaRPr lang="en-US"/>
        </a:p>
      </dgm:t>
    </dgm:pt>
    <dgm:pt modelId="{151C8EAD-5B47-4D19-9176-471EDF62F308}" type="sibTrans" cxnId="{8FDDE433-AC84-491F-AD4C-B55C063E10EC}">
      <dgm:prSet/>
      <dgm:spPr/>
      <dgm:t>
        <a:bodyPr/>
        <a:lstStyle/>
        <a:p>
          <a:endParaRPr lang="en-US"/>
        </a:p>
      </dgm:t>
    </dgm:pt>
    <dgm:pt modelId="{26D66336-4D39-4BE4-940F-7E62F88541E3}">
      <dgm:prSet phldrT="[Text]" custT="1"/>
      <dgm:spPr>
        <a:noFill/>
      </dgm:spPr>
      <dgm:t>
        <a:bodyPr/>
        <a:lstStyle/>
        <a:p>
          <a:pPr>
            <a:lnSpc>
              <a:spcPct val="100000"/>
            </a:lnSpc>
          </a:pPr>
          <a:endParaRPr lang="en-US" sz="1400" dirty="0">
            <a:solidFill>
              <a:schemeClr val="tx1"/>
            </a:solidFill>
            <a:latin typeface="Segoe UI" panose="020B0502040204020203" pitchFamily="34" charset="0"/>
            <a:cs typeface="Segoe UI" panose="020B0502040204020203" pitchFamily="34" charset="0"/>
          </a:endParaRPr>
        </a:p>
      </dgm:t>
    </dgm:pt>
    <dgm:pt modelId="{93FC87F1-55AD-4FC4-AF19-12CF0EFA5BFE}" type="parTrans" cxnId="{E965E965-D513-45C6-86BD-778EA83024AF}">
      <dgm:prSet/>
      <dgm:spPr/>
      <dgm:t>
        <a:bodyPr/>
        <a:lstStyle/>
        <a:p>
          <a:endParaRPr lang="en-US"/>
        </a:p>
      </dgm:t>
    </dgm:pt>
    <dgm:pt modelId="{DE2A2FB6-E2B6-45F1-A342-F9F769F6DBB7}" type="sibTrans" cxnId="{E965E965-D513-45C6-86BD-778EA83024AF}">
      <dgm:prSet/>
      <dgm:spPr/>
      <dgm:t>
        <a:bodyPr/>
        <a:lstStyle/>
        <a:p>
          <a:endParaRPr lang="en-US"/>
        </a:p>
      </dgm:t>
    </dgm:pt>
    <dgm:pt modelId="{34F1F863-6FBC-41F1-A23E-289FDBAF6C7B}" type="pres">
      <dgm:prSet presAssocID="{BEAD573B-EE5E-4710-9DA3-6D15AD46D4AE}" presName="linearFlow" presStyleCnt="0">
        <dgm:presLayoutVars>
          <dgm:dir/>
          <dgm:animLvl val="lvl"/>
          <dgm:resizeHandles/>
        </dgm:presLayoutVars>
      </dgm:prSet>
      <dgm:spPr/>
    </dgm:pt>
    <dgm:pt modelId="{34EE0EE2-487E-458F-99E3-A70EA3A2EB7C}" type="pres">
      <dgm:prSet presAssocID="{2E285901-AAD2-4AF0-B166-1FE096C8B7E9}" presName="compositeNode" presStyleCnt="0">
        <dgm:presLayoutVars>
          <dgm:bulletEnabled val="1"/>
        </dgm:presLayoutVars>
      </dgm:prSet>
      <dgm:spPr/>
    </dgm:pt>
    <dgm:pt modelId="{244F48FD-D62F-415C-85AF-04A0AD4794CB}" type="pres">
      <dgm:prSet presAssocID="{2E285901-AAD2-4AF0-B166-1FE096C8B7E9}"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effectLst/>
      </dgm:spPr>
      <dgm:extLst>
        <a:ext uri="{E40237B7-FDA0-4F09-8148-C483321AD2D9}">
          <dgm14:cNvPr xmlns:dgm14="http://schemas.microsoft.com/office/drawing/2010/diagram" id="0" name="" descr="Web design with solid fill"/>
        </a:ext>
      </dgm:extLst>
    </dgm:pt>
    <dgm:pt modelId="{38717101-DFF5-4BAC-8D5C-2E0FE34F144E}" type="pres">
      <dgm:prSet presAssocID="{2E285901-AAD2-4AF0-B166-1FE096C8B7E9}" presName="childNode" presStyleLbl="node1" presStyleIdx="0" presStyleCnt="4">
        <dgm:presLayoutVars>
          <dgm:bulletEnabled val="1"/>
        </dgm:presLayoutVars>
      </dgm:prSet>
      <dgm:spPr/>
    </dgm:pt>
    <dgm:pt modelId="{F58748CE-5ADC-474F-BEC9-CE6B94FCF9AA}" type="pres">
      <dgm:prSet presAssocID="{2E285901-AAD2-4AF0-B166-1FE096C8B7E9}" presName="parentNode" presStyleLbl="revTx" presStyleIdx="0" presStyleCnt="4">
        <dgm:presLayoutVars>
          <dgm:chMax val="0"/>
          <dgm:bulletEnabled val="1"/>
        </dgm:presLayoutVars>
      </dgm:prSet>
      <dgm:spPr/>
    </dgm:pt>
    <dgm:pt modelId="{D251D82B-587F-4AA8-B2A4-300FFC998A36}" type="pres">
      <dgm:prSet presAssocID="{85AC8656-9590-4452-AEA8-F2D0141277D7}" presName="sibTrans" presStyleCnt="0"/>
      <dgm:spPr/>
    </dgm:pt>
    <dgm:pt modelId="{076D7114-8CC8-4CDA-B951-C06A696886CB}" type="pres">
      <dgm:prSet presAssocID="{BC168ED9-1109-440A-8104-ADCFA1933F46}" presName="compositeNode" presStyleCnt="0">
        <dgm:presLayoutVars>
          <dgm:bulletEnabled val="1"/>
        </dgm:presLayoutVars>
      </dgm:prSet>
      <dgm:spPr/>
    </dgm:pt>
    <dgm:pt modelId="{3F038EC0-2104-47C8-B4F1-89E6222D38F1}" type="pres">
      <dgm:prSet presAssocID="{BC168ED9-1109-440A-8104-ADCFA1933F46}" presName="imag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scene3d>
          <a:camera prst="orthographicFront"/>
          <a:lightRig rig="flat" dir="t"/>
        </a:scene3d>
      </dgm:spPr>
      <dgm:extLst>
        <a:ext uri="{E40237B7-FDA0-4F09-8148-C483321AD2D9}">
          <dgm14:cNvPr xmlns:dgm14="http://schemas.microsoft.com/office/drawing/2010/diagram" id="0" name="" descr="Swipe Gesture with solid fill"/>
        </a:ext>
      </dgm:extLst>
    </dgm:pt>
    <dgm:pt modelId="{A0E2E768-A339-4DF9-ACD7-1B99B618D5E2}" type="pres">
      <dgm:prSet presAssocID="{BC168ED9-1109-440A-8104-ADCFA1933F46}" presName="childNode" presStyleLbl="node1" presStyleIdx="1" presStyleCnt="4">
        <dgm:presLayoutVars>
          <dgm:bulletEnabled val="1"/>
        </dgm:presLayoutVars>
      </dgm:prSet>
      <dgm:spPr/>
    </dgm:pt>
    <dgm:pt modelId="{5A0C1C8B-35AE-47A8-A71A-CCDDFDC8BFCA}" type="pres">
      <dgm:prSet presAssocID="{BC168ED9-1109-440A-8104-ADCFA1933F46}" presName="parentNode" presStyleLbl="revTx" presStyleIdx="1" presStyleCnt="4">
        <dgm:presLayoutVars>
          <dgm:chMax val="0"/>
          <dgm:bulletEnabled val="1"/>
        </dgm:presLayoutVars>
      </dgm:prSet>
      <dgm:spPr/>
    </dgm:pt>
    <dgm:pt modelId="{68F30775-5E47-491C-9CBD-680FCA10DA7E}" type="pres">
      <dgm:prSet presAssocID="{22CD779B-4CCB-4F67-A552-100DAC20CF53}" presName="sibTrans" presStyleCnt="0"/>
      <dgm:spPr/>
    </dgm:pt>
    <dgm:pt modelId="{95CF1174-6849-4DC7-A6B6-A1EF55EE5DFA}" type="pres">
      <dgm:prSet presAssocID="{87AB3D18-ACBB-4CC5-B0F4-C5AA7F67A635}" presName="compositeNode" presStyleCnt="0">
        <dgm:presLayoutVars>
          <dgm:bulletEnabled val="1"/>
        </dgm:presLayoutVars>
      </dgm:prSet>
      <dgm:spPr/>
    </dgm:pt>
    <dgm:pt modelId="{2C7DC372-51AB-401A-ADB9-4F30C11832E3}" type="pres">
      <dgm:prSet presAssocID="{87AB3D18-ACBB-4CC5-B0F4-C5AA7F67A635}" presName="imag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ettings with solid fill"/>
        </a:ext>
      </dgm:extLst>
    </dgm:pt>
    <dgm:pt modelId="{E0283DE7-DFBF-4AF5-8132-F16ECBE5CA08}" type="pres">
      <dgm:prSet presAssocID="{87AB3D18-ACBB-4CC5-B0F4-C5AA7F67A635}" presName="childNode" presStyleLbl="node1" presStyleIdx="2" presStyleCnt="4">
        <dgm:presLayoutVars>
          <dgm:bulletEnabled val="1"/>
        </dgm:presLayoutVars>
      </dgm:prSet>
      <dgm:spPr/>
    </dgm:pt>
    <dgm:pt modelId="{1C1DB591-C161-4331-B7FF-16DB112CC404}" type="pres">
      <dgm:prSet presAssocID="{87AB3D18-ACBB-4CC5-B0F4-C5AA7F67A635}" presName="parentNode" presStyleLbl="revTx" presStyleIdx="2" presStyleCnt="4">
        <dgm:presLayoutVars>
          <dgm:chMax val="0"/>
          <dgm:bulletEnabled val="1"/>
        </dgm:presLayoutVars>
      </dgm:prSet>
      <dgm:spPr/>
    </dgm:pt>
    <dgm:pt modelId="{67AFEDB6-7E5F-4DA5-AD81-B05E9DD639C1}" type="pres">
      <dgm:prSet presAssocID="{D1BEF6C3-C1BC-48D7-AA83-A87DE139B533}" presName="sibTrans" presStyleCnt="0"/>
      <dgm:spPr/>
    </dgm:pt>
    <dgm:pt modelId="{13B8284A-17E7-469F-A77E-54FEC56021F4}" type="pres">
      <dgm:prSet presAssocID="{BE3DE7AD-1772-4CF1-A559-100DA2EFCE24}" presName="compositeNode" presStyleCnt="0">
        <dgm:presLayoutVars>
          <dgm:bulletEnabled val="1"/>
        </dgm:presLayoutVars>
      </dgm:prSet>
      <dgm:spPr/>
    </dgm:pt>
    <dgm:pt modelId="{5358072A-5CA7-42E0-8C5E-DB78661EEC8D}" type="pres">
      <dgm:prSet presAssocID="{BE3DE7AD-1772-4CF1-A559-100DA2EFCE24}" presName="imag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auge with solid fill"/>
        </a:ext>
      </dgm:extLst>
    </dgm:pt>
    <dgm:pt modelId="{D4703A27-B1C0-4BB6-98DA-7ECE54CAAA16}" type="pres">
      <dgm:prSet presAssocID="{BE3DE7AD-1772-4CF1-A559-100DA2EFCE24}" presName="childNode" presStyleLbl="node1" presStyleIdx="3" presStyleCnt="4" custLinFactNeighborX="-2845" custLinFactNeighborY="-761">
        <dgm:presLayoutVars>
          <dgm:bulletEnabled val="1"/>
        </dgm:presLayoutVars>
      </dgm:prSet>
      <dgm:spPr/>
    </dgm:pt>
    <dgm:pt modelId="{79CEC9C8-1F7E-431B-ABD7-49366E0C518F}" type="pres">
      <dgm:prSet presAssocID="{BE3DE7AD-1772-4CF1-A559-100DA2EFCE24}" presName="parentNode" presStyleLbl="revTx" presStyleIdx="3" presStyleCnt="4">
        <dgm:presLayoutVars>
          <dgm:chMax val="0"/>
          <dgm:bulletEnabled val="1"/>
        </dgm:presLayoutVars>
      </dgm:prSet>
      <dgm:spPr/>
    </dgm:pt>
  </dgm:ptLst>
  <dgm:cxnLst>
    <dgm:cxn modelId="{25347803-2150-49D6-BDE1-865D718EB7D3}" type="presOf" srcId="{F14F1435-B3D7-4FF8-BF51-C5E77C6676F8}" destId="{A0E2E768-A339-4DF9-ACD7-1B99B618D5E2}" srcOrd="0" destOrd="4" presId="urn:microsoft.com/office/officeart/2005/8/layout/hList2"/>
    <dgm:cxn modelId="{481B1607-A59D-47C7-B427-EC45B8B59A58}" type="presOf" srcId="{AA13C3D6-7FFB-447F-89B0-01FAB1298782}" destId="{38717101-DFF5-4BAC-8D5C-2E0FE34F144E}" srcOrd="0" destOrd="0" presId="urn:microsoft.com/office/officeart/2005/8/layout/hList2"/>
    <dgm:cxn modelId="{58EBE707-289D-439E-A0B5-2A168C404451}" type="presOf" srcId="{9B076BF2-0C3B-4CDB-B8A5-99148033DB3E}" destId="{E0283DE7-DFBF-4AF5-8132-F16ECBE5CA08}" srcOrd="0" destOrd="2" presId="urn:microsoft.com/office/officeart/2005/8/layout/hList2"/>
    <dgm:cxn modelId="{7E5AC10C-BE87-4035-B454-B152BFC59879}" type="presOf" srcId="{A0D37BDE-BBFB-4ADD-9DDE-79F872B9DAA2}" destId="{A0E2E768-A339-4DF9-ACD7-1B99B618D5E2}" srcOrd="0" destOrd="0" presId="urn:microsoft.com/office/officeart/2005/8/layout/hList2"/>
    <dgm:cxn modelId="{B243440F-8F15-4A39-A8D9-81BE5BAC6427}" type="presOf" srcId="{123C674D-E395-42C5-9826-959CFFB16C2A}" destId="{38717101-DFF5-4BAC-8D5C-2E0FE34F144E}" srcOrd="0" destOrd="4" presId="urn:microsoft.com/office/officeart/2005/8/layout/hList2"/>
    <dgm:cxn modelId="{E3539712-1816-4F6B-A56C-CFA33E37F172}" srcId="{87AB3D18-ACBB-4CC5-B0F4-C5AA7F67A635}" destId="{37E61FCC-703A-4793-99BB-3A4C8F5643E8}" srcOrd="0" destOrd="0" parTransId="{B8CB4C4C-FF8F-4D42-8459-D8C3B5B937BE}" sibTransId="{6A92FE6A-E165-45B1-AB13-EE5341AE9989}"/>
    <dgm:cxn modelId="{CD22FC16-8B78-457C-A334-357FBE8BB5C0}" type="presOf" srcId="{CCE9E58E-3EA3-4EF2-AFF9-A74DBC3034F2}" destId="{E0283DE7-DFBF-4AF5-8132-F16ECBE5CA08}" srcOrd="0" destOrd="4" presId="urn:microsoft.com/office/officeart/2005/8/layout/hList2"/>
    <dgm:cxn modelId="{B95E311A-D5C9-4297-B6C4-A6267CD4997F}" type="presOf" srcId="{85F45309-4E67-4E77-8FE3-687D37863D66}" destId="{E0283DE7-DFBF-4AF5-8132-F16ECBE5CA08}" srcOrd="0" destOrd="3" presId="urn:microsoft.com/office/officeart/2005/8/layout/hList2"/>
    <dgm:cxn modelId="{D559661B-0382-4CAD-B796-F8DED0C1EE4D}" srcId="{87AB3D18-ACBB-4CC5-B0F4-C5AA7F67A635}" destId="{16D956B0-72C8-4587-9DED-5F66622C1F89}" srcOrd="2" destOrd="0" parTransId="{9EC28AB8-A2DA-4AF2-BA70-84879FC3A63B}" sibTransId="{C690C3C4-5DBF-41E6-BE20-D5C01ED10B9D}"/>
    <dgm:cxn modelId="{8EE2081D-3459-4E0C-869E-C916BFAC84C8}" type="presOf" srcId="{BC168ED9-1109-440A-8104-ADCFA1933F46}" destId="{5A0C1C8B-35AE-47A8-A71A-CCDDFDC8BFCA}" srcOrd="0" destOrd="0" presId="urn:microsoft.com/office/officeart/2005/8/layout/hList2"/>
    <dgm:cxn modelId="{BF320921-5327-4DCE-94D8-DFDCFFC9FFE1}" type="presOf" srcId="{EB55EC0D-0D29-4271-BCD1-17A78CF3BA16}" destId="{38717101-DFF5-4BAC-8D5C-2E0FE34F144E}" srcOrd="0" destOrd="2" presId="urn:microsoft.com/office/officeart/2005/8/layout/hList2"/>
    <dgm:cxn modelId="{02453E28-7853-46F6-84DB-DA43DC90D8E6}" srcId="{C934BFB1-B9D1-42C9-8EF0-07A38A642057}" destId="{85F45309-4E67-4E77-8FE3-687D37863D66}" srcOrd="1" destOrd="0" parTransId="{C2B80BAC-4825-43B5-88AA-D6058EA2AD34}" sibTransId="{2077399A-F9E2-4319-A9A7-70D256612A53}"/>
    <dgm:cxn modelId="{B676742E-25DF-49E7-9432-511C32446382}" srcId="{BC168ED9-1109-440A-8104-ADCFA1933F46}" destId="{A0D37BDE-BBFB-4ADD-9DDE-79F872B9DAA2}" srcOrd="0" destOrd="0" parTransId="{8C0D91E9-78C4-45BE-AF8B-CE1D2F8BFD16}" sibTransId="{2AEB8FC6-36D3-40BF-A2D6-95DDF27EF628}"/>
    <dgm:cxn modelId="{BB72FB2F-4269-4021-9C16-DB692B249058}" type="presOf" srcId="{6D11BC15-112B-48C6-B9B1-E3DBF3805126}" destId="{E0283DE7-DFBF-4AF5-8132-F16ECBE5CA08}" srcOrd="0" destOrd="13" presId="urn:microsoft.com/office/officeart/2005/8/layout/hList2"/>
    <dgm:cxn modelId="{8FDDE433-AC84-491F-AD4C-B55C063E10EC}" srcId="{2E285901-AAD2-4AF0-B166-1FE096C8B7E9}" destId="{EB55EC0D-0D29-4271-BCD1-17A78CF3BA16}" srcOrd="2" destOrd="0" parTransId="{DFB9D32B-C22D-4590-A87E-538CF2DE0497}" sibTransId="{151C8EAD-5B47-4D19-9176-471EDF62F308}"/>
    <dgm:cxn modelId="{FFB71F34-4679-4521-BF50-443881F1E958}" type="presOf" srcId="{52EDCF8C-7B0F-4248-89C2-FC7125F493DF}" destId="{E0283DE7-DFBF-4AF5-8132-F16ECBE5CA08}" srcOrd="0" destOrd="9" presId="urn:microsoft.com/office/officeart/2005/8/layout/hList2"/>
    <dgm:cxn modelId="{048BEF38-9E5D-4360-B5AD-5D3B391B1DC3}" srcId="{2E285901-AAD2-4AF0-B166-1FE096C8B7E9}" destId="{96F7469E-FAC9-401B-B872-F2D67F7EF0F7}" srcOrd="3" destOrd="0" parTransId="{92731624-F38D-4AF3-BBF3-A8265B4B3F49}" sibTransId="{71E5DCDC-1068-46AC-977C-85C1FBDCB751}"/>
    <dgm:cxn modelId="{84B11439-1E27-4FAC-B025-C9443999EF37}" type="presOf" srcId="{8C51206E-AA54-4E7B-9387-1D0ED124CC58}" destId="{A0E2E768-A339-4DF9-ACD7-1B99B618D5E2}" srcOrd="0" destOrd="7" presId="urn:microsoft.com/office/officeart/2005/8/layout/hList2"/>
    <dgm:cxn modelId="{8B3BA33F-93DF-4C6C-81BA-0A2BAF4E6443}" srcId="{BEAD573B-EE5E-4710-9DA3-6D15AD46D4AE}" destId="{BE3DE7AD-1772-4CF1-A559-100DA2EFCE24}" srcOrd="3" destOrd="0" parTransId="{87F6F813-E70E-48FC-8170-7C6F2FBD686F}" sibTransId="{0167EF99-0AF3-4E59-8C07-F0CFA13A5B64}"/>
    <dgm:cxn modelId="{7B4A5263-9261-4E61-A4E2-F7CCB711D97F}" type="presOf" srcId="{485D5895-8B69-4484-9284-A224F773B262}" destId="{A0E2E768-A339-4DF9-ACD7-1B99B618D5E2}" srcOrd="0" destOrd="1" presId="urn:microsoft.com/office/officeart/2005/8/layout/hList2"/>
    <dgm:cxn modelId="{0DD9E764-A736-4648-A9C6-8A4D1E0D1126}" srcId="{16D956B0-72C8-4587-9DED-5F66622C1F89}" destId="{52EDCF8C-7B0F-4248-89C2-FC7125F493DF}" srcOrd="1" destOrd="0" parTransId="{FE5D2B8F-853D-4111-9FC8-EC67DEF2E209}" sibTransId="{48F6FD39-7E54-4F19-98D9-136A2B3C89DE}"/>
    <dgm:cxn modelId="{88E33145-9F7E-4FB3-8C0D-A66F21F12FF0}" srcId="{2E285901-AAD2-4AF0-B166-1FE096C8B7E9}" destId="{AA13C3D6-7FFB-447F-89B0-01FAB1298782}" srcOrd="0" destOrd="0" parTransId="{B6DE1AA9-EAA5-4374-A9E8-15769DC69464}" sibTransId="{7B7737E0-0A74-4D0F-A4DF-E4F02AE6C6B4}"/>
    <dgm:cxn modelId="{E965E965-D513-45C6-86BD-778EA83024AF}" srcId="{2E285901-AAD2-4AF0-B166-1FE096C8B7E9}" destId="{26D66336-4D39-4BE4-940F-7E62F88541E3}" srcOrd="1" destOrd="0" parTransId="{93FC87F1-55AD-4FC4-AF19-12CF0EFA5BFE}" sibTransId="{DE2A2FB6-E2B6-45F1-A342-F9F769F6DBB7}"/>
    <dgm:cxn modelId="{29B8BD68-68BB-4378-B8D6-340536AC955E}" srcId="{87AB3D18-ACBB-4CC5-B0F4-C5AA7F67A635}" destId="{C934BFB1-B9D1-42C9-8EF0-07A38A642057}" srcOrd="1" destOrd="0" parTransId="{CF3B4A9F-6E81-4FAE-BAC9-9B49634DE2FB}" sibTransId="{81A7D31B-A656-465F-9900-299C4078E999}"/>
    <dgm:cxn modelId="{55F9AA6A-EFA0-413E-B5C2-593F3E6DB59A}" srcId="{87AB3D18-ACBB-4CC5-B0F4-C5AA7F67A635}" destId="{AAACFB39-1A3B-4D88-8472-DBE66DD7C917}" srcOrd="6" destOrd="0" parTransId="{4357AB41-D0F7-4643-94CB-F3C9599A7C8F}" sibTransId="{A41627B5-45E5-45EB-8ED3-E2B632594679}"/>
    <dgm:cxn modelId="{D412514D-A982-45B0-BB2D-8F5E3D8CB4B6}" srcId="{BC168ED9-1109-440A-8104-ADCFA1933F46}" destId="{485D5895-8B69-4484-9284-A224F773B262}" srcOrd="1" destOrd="0" parTransId="{A3A71359-ADE7-461F-96D6-22FC54C45871}" sibTransId="{65A76DD9-025A-4484-861F-2B9E462F2EFD}"/>
    <dgm:cxn modelId="{1287EC6D-927A-4FB6-89DC-67039B3A8B72}" type="presOf" srcId="{89FEC6C5-2D3D-4544-8257-138EF4B53811}" destId="{A0E2E768-A339-4DF9-ACD7-1B99B618D5E2}" srcOrd="0" destOrd="3" presId="urn:microsoft.com/office/officeart/2005/8/layout/hList2"/>
    <dgm:cxn modelId="{2F1C424E-A8BF-4BA6-98AA-11EAA287B273}" type="presOf" srcId="{324BF6B7-4709-4BF8-B317-16713837ABD8}" destId="{A0E2E768-A339-4DF9-ACD7-1B99B618D5E2}" srcOrd="0" destOrd="6" presId="urn:microsoft.com/office/officeart/2005/8/layout/hList2"/>
    <dgm:cxn modelId="{2B74066F-9617-4A54-BD5C-D656C7D7B0E5}" srcId="{C934BFB1-B9D1-42C9-8EF0-07A38A642057}" destId="{CCE9E58E-3EA3-4EF2-AFF9-A74DBC3034F2}" srcOrd="2" destOrd="0" parTransId="{60446462-1B89-4506-93DA-0834F2BD8B81}" sibTransId="{22649B2B-8E53-4336-A027-5EBC48D2280F}"/>
    <dgm:cxn modelId="{98C19A6F-9406-43BB-8B72-5D86A5B68D3D}" srcId="{BE3DE7AD-1772-4CF1-A559-100DA2EFCE24}" destId="{988EB401-F484-4708-9A51-31B9A63953D7}" srcOrd="0" destOrd="0" parTransId="{1A2D3B30-95F8-4F2C-A0F0-DAA26F98684C}" sibTransId="{E73AEFAD-6716-4127-8DEE-ADE0771604A9}"/>
    <dgm:cxn modelId="{DF2E5471-1785-48C6-9927-4773765F139E}" type="presOf" srcId="{2C99E5F1-89D5-484B-8506-17517B58ADFD}" destId="{E0283DE7-DFBF-4AF5-8132-F16ECBE5CA08}" srcOrd="0" destOrd="12" presId="urn:microsoft.com/office/officeart/2005/8/layout/hList2"/>
    <dgm:cxn modelId="{7FC20D73-E486-4E5B-9404-9618AFB2E927}" type="presOf" srcId="{16D956B0-72C8-4587-9DED-5F66622C1F89}" destId="{E0283DE7-DFBF-4AF5-8132-F16ECBE5CA08}" srcOrd="0" destOrd="7" presId="urn:microsoft.com/office/officeart/2005/8/layout/hList2"/>
    <dgm:cxn modelId="{99A1D653-9ECA-458F-B86F-BBE9D8B06905}" type="presOf" srcId="{96F7469E-FAC9-401B-B872-F2D67F7EF0F7}" destId="{38717101-DFF5-4BAC-8D5C-2E0FE34F144E}" srcOrd="0" destOrd="3" presId="urn:microsoft.com/office/officeart/2005/8/layout/hList2"/>
    <dgm:cxn modelId="{1C5E1D55-B833-4209-863E-5205AEB64465}" srcId="{BEAD573B-EE5E-4710-9DA3-6D15AD46D4AE}" destId="{87AB3D18-ACBB-4CC5-B0F4-C5AA7F67A635}" srcOrd="2" destOrd="0" parTransId="{08E70779-A29A-45A6-B6D6-3F072A6F3905}" sibTransId="{D1BEF6C3-C1BC-48D7-AA83-A87DE139B533}"/>
    <dgm:cxn modelId="{E0211858-218E-42B0-B7CF-570E52ACBFA2}" srcId="{BC168ED9-1109-440A-8104-ADCFA1933F46}" destId="{8C51206E-AA54-4E7B-9387-1D0ED124CC58}" srcOrd="6" destOrd="0" parTransId="{14395B05-56EB-48D8-98DE-B91C5EDDAE03}" sibTransId="{03340F2D-F416-4BBA-B639-ED977BA39299}"/>
    <dgm:cxn modelId="{0299B478-96BB-4703-B379-BBE1F4513340}" srcId="{BEAD573B-EE5E-4710-9DA3-6D15AD46D4AE}" destId="{BC168ED9-1109-440A-8104-ADCFA1933F46}" srcOrd="1" destOrd="0" parTransId="{BF4DC799-1738-4FA8-B72D-4679FCDD9169}" sibTransId="{22CD779B-4CCB-4F67-A552-100DAC20CF53}"/>
    <dgm:cxn modelId="{4C3A957A-611D-475A-9473-861886D52C99}" srcId="{C934BFB1-B9D1-42C9-8EF0-07A38A642057}" destId="{6C31B229-9375-41AB-9319-4F898A32AB44}" srcOrd="4" destOrd="0" parTransId="{66910CF0-2901-4F94-9560-A2B114DEB7E2}" sibTransId="{B7886F02-BF84-4088-B287-E4310126BDC5}"/>
    <dgm:cxn modelId="{BAECCF80-3238-4BB1-8ED4-8D54DF27A64A}" srcId="{BEAD573B-EE5E-4710-9DA3-6D15AD46D4AE}" destId="{2E285901-AAD2-4AF0-B166-1FE096C8B7E9}" srcOrd="0" destOrd="0" parTransId="{2B815AE6-D88B-4385-B6FD-5A216E45224D}" sibTransId="{85AC8656-9590-4452-AEA8-F2D0141277D7}"/>
    <dgm:cxn modelId="{E107D181-DE53-4FE9-B9F1-73F98B1DB6E9}" type="presOf" srcId="{2E285901-AAD2-4AF0-B166-1FE096C8B7E9}" destId="{F58748CE-5ADC-474F-BEC9-CE6B94FCF9AA}" srcOrd="0" destOrd="0" presId="urn:microsoft.com/office/officeart/2005/8/layout/hList2"/>
    <dgm:cxn modelId="{35561487-F0A8-4DA3-A79E-09D17EBAFA09}" srcId="{16D956B0-72C8-4587-9DED-5F66622C1F89}" destId="{3E96DA6D-8877-4767-920B-B56AA88A3AEF}" srcOrd="0" destOrd="0" parTransId="{9BA42896-13DE-408F-954E-7B3E3B0B5A33}" sibTransId="{7F56E676-1707-44D4-8F8F-DADA00B125CE}"/>
    <dgm:cxn modelId="{C9F74988-8B69-4156-BCBC-5694A397A16C}" srcId="{C934BFB1-B9D1-42C9-8EF0-07A38A642057}" destId="{9B076BF2-0C3B-4CDB-B8A5-99148033DB3E}" srcOrd="0" destOrd="0" parTransId="{93D8E5C4-6806-47AB-B7A1-87B9247DD1AE}" sibTransId="{D2BF12F8-B096-44BC-8716-93C9D5513272}"/>
    <dgm:cxn modelId="{318FA28A-F603-414F-A6EA-FB3775A60399}" type="presOf" srcId="{AAACFB39-1A3B-4D88-8472-DBE66DD7C917}" destId="{E0283DE7-DFBF-4AF5-8132-F16ECBE5CA08}" srcOrd="0" destOrd="16" presId="urn:microsoft.com/office/officeart/2005/8/layout/hList2"/>
    <dgm:cxn modelId="{2D34F08A-D8E1-4B06-98D4-A2B2C3D6DEDF}" type="presOf" srcId="{958E04BF-EA73-435D-B904-17E0CA5925C4}" destId="{E0283DE7-DFBF-4AF5-8132-F16ECBE5CA08}" srcOrd="0" destOrd="11" presId="urn:microsoft.com/office/officeart/2005/8/layout/hList2"/>
    <dgm:cxn modelId="{F9B1DD8B-B760-4D1C-BE24-F62F5248ABE0}" srcId="{BC168ED9-1109-440A-8104-ADCFA1933F46}" destId="{324BF6B7-4709-4BF8-B317-16713837ABD8}" srcOrd="5" destOrd="0" parTransId="{1F4162EF-6F79-4C85-A492-965F304DA39A}" sibTransId="{9B9FCBB5-A9A8-4068-8FC6-DD7BD35BF15A}"/>
    <dgm:cxn modelId="{9CDB9D94-95B5-4637-B14E-F1B14CD62E48}" type="presOf" srcId="{D4E0B3B6-9D0C-4DBB-BE72-6E80204BE363}" destId="{E0283DE7-DFBF-4AF5-8132-F16ECBE5CA08}" srcOrd="0" destOrd="15" presId="urn:microsoft.com/office/officeart/2005/8/layout/hList2"/>
    <dgm:cxn modelId="{23351596-F486-44E6-87F2-44F4B2C91D74}" srcId="{16D956B0-72C8-4587-9DED-5F66622C1F89}" destId="{958E04BF-EA73-435D-B904-17E0CA5925C4}" srcOrd="3" destOrd="0" parTransId="{358032D1-120A-4F4A-8F27-162E37315404}" sibTransId="{05B2A1D4-29FC-453D-8C33-69F64A20CE72}"/>
    <dgm:cxn modelId="{D5DBC69D-174C-47CE-AE45-D2C41A6D8423}" srcId="{87AB3D18-ACBB-4CC5-B0F4-C5AA7F67A635}" destId="{1A2AFA82-6EC3-4B19-80FE-11476E894645}" srcOrd="4" destOrd="0" parTransId="{AAACB1DF-97BD-4C4A-B54D-43118119D909}" sibTransId="{58E1B6A5-DBF4-4765-B965-252F2FC5BB57}"/>
    <dgm:cxn modelId="{4459499E-889F-4D88-BB89-BF6C018C9804}" type="presOf" srcId="{37E61FCC-703A-4793-99BB-3A4C8F5643E8}" destId="{E0283DE7-DFBF-4AF5-8132-F16ECBE5CA08}" srcOrd="0" destOrd="0" presId="urn:microsoft.com/office/officeart/2005/8/layout/hList2"/>
    <dgm:cxn modelId="{F2EE18A3-5FEF-4D0D-8269-638911E11434}" type="presOf" srcId="{6C31B229-9375-41AB-9319-4F898A32AB44}" destId="{E0283DE7-DFBF-4AF5-8132-F16ECBE5CA08}" srcOrd="0" destOrd="6" presId="urn:microsoft.com/office/officeart/2005/8/layout/hList2"/>
    <dgm:cxn modelId="{1B24D1AD-7800-4279-A525-AB1F669BB56A}" type="presOf" srcId="{988EB401-F484-4708-9A51-31B9A63953D7}" destId="{D4703A27-B1C0-4BB6-98DA-7ECE54CAAA16}" srcOrd="0" destOrd="0" presId="urn:microsoft.com/office/officeart/2005/8/layout/hList2"/>
    <dgm:cxn modelId="{9309E6BA-692F-44E8-A3F3-95BC349678C5}" type="presOf" srcId="{1A2AFA82-6EC3-4B19-80FE-11476E894645}" destId="{E0283DE7-DFBF-4AF5-8132-F16ECBE5CA08}" srcOrd="0" destOrd="14" presId="urn:microsoft.com/office/officeart/2005/8/layout/hList2"/>
    <dgm:cxn modelId="{C7D3C2BB-0FF3-4840-BDB7-DF34A2EE6AE7}" type="presOf" srcId="{C934BFB1-B9D1-42C9-8EF0-07A38A642057}" destId="{E0283DE7-DFBF-4AF5-8132-F16ECBE5CA08}" srcOrd="0" destOrd="1" presId="urn:microsoft.com/office/officeart/2005/8/layout/hList2"/>
    <dgm:cxn modelId="{F2FE33C3-6DEB-45EE-85FE-A4C0894BB68D}" type="presOf" srcId="{26D66336-4D39-4BE4-940F-7E62F88541E3}" destId="{38717101-DFF5-4BAC-8D5C-2E0FE34F144E}" srcOrd="0" destOrd="1" presId="urn:microsoft.com/office/officeart/2005/8/layout/hList2"/>
    <dgm:cxn modelId="{174285C4-6813-4B72-BC47-2B7797CFD516}" srcId="{C934BFB1-B9D1-42C9-8EF0-07A38A642057}" destId="{010D030E-928B-4D39-9029-5353F83DDCEF}" srcOrd="3" destOrd="0" parTransId="{0C765552-BC84-4506-AE69-3B8AE82A9695}" sibTransId="{73416839-B920-43C5-A988-8633633D2E31}"/>
    <dgm:cxn modelId="{0D5DE9C6-496E-405B-8CBB-F9701E88DECF}" type="presOf" srcId="{BEAD573B-EE5E-4710-9DA3-6D15AD46D4AE}" destId="{34F1F863-6FBC-41F1-A23E-289FDBAF6C7B}" srcOrd="0" destOrd="0" presId="urn:microsoft.com/office/officeart/2005/8/layout/hList2"/>
    <dgm:cxn modelId="{8A67C4CE-70B8-45E6-B16E-9F9CCD853F44}" type="presOf" srcId="{87AB3D18-ACBB-4CC5-B0F4-C5AA7F67A635}" destId="{1C1DB591-C161-4331-B7FF-16DB112CC404}" srcOrd="0" destOrd="0" presId="urn:microsoft.com/office/officeart/2005/8/layout/hList2"/>
    <dgm:cxn modelId="{74F87AD6-EF55-418E-BE50-2A15F364A233}" type="presOf" srcId="{8E385E7A-17FE-4D9F-86B4-C73A58B3E12C}" destId="{A0E2E768-A339-4DF9-ACD7-1B99B618D5E2}" srcOrd="0" destOrd="5" presId="urn:microsoft.com/office/officeart/2005/8/layout/hList2"/>
    <dgm:cxn modelId="{5AAB3AD7-1639-4B23-A117-F57FABFA928B}" type="presOf" srcId="{3E96DA6D-8877-4767-920B-B56AA88A3AEF}" destId="{E0283DE7-DFBF-4AF5-8132-F16ECBE5CA08}" srcOrd="0" destOrd="8" presId="urn:microsoft.com/office/officeart/2005/8/layout/hList2"/>
    <dgm:cxn modelId="{F8B33DD8-E442-4CF5-B792-971DF6EEE984}" srcId="{485D5895-8B69-4484-9284-A224F773B262}" destId="{BFB592C3-EBAD-4BE7-8CCD-E23B684AAC74}" srcOrd="0" destOrd="0" parTransId="{73205BE4-938F-4E92-9E00-23DB9DE2E234}" sibTransId="{5C35C4B6-879C-469E-9F7F-0E5167159C60}"/>
    <dgm:cxn modelId="{22B64DD8-DDA7-49B7-AFEB-65CA278CC317}" srcId="{2E285901-AAD2-4AF0-B166-1FE096C8B7E9}" destId="{123C674D-E395-42C5-9826-959CFFB16C2A}" srcOrd="4" destOrd="0" parTransId="{FC74CF49-A3A8-4F00-8259-B48A59C19F51}" sibTransId="{DA24C9E6-9968-490B-A6CB-A8258DECDECF}"/>
    <dgm:cxn modelId="{418A9EDA-D565-4F96-8054-1E3243B2130E}" type="presOf" srcId="{010D030E-928B-4D39-9029-5353F83DDCEF}" destId="{E0283DE7-DFBF-4AF5-8132-F16ECBE5CA08}" srcOrd="0" destOrd="5" presId="urn:microsoft.com/office/officeart/2005/8/layout/hList2"/>
    <dgm:cxn modelId="{922B11DB-B2BD-47C1-9A14-DD88653B07BF}" srcId="{87AB3D18-ACBB-4CC5-B0F4-C5AA7F67A635}" destId="{2C99E5F1-89D5-484B-8506-17517B58ADFD}" srcOrd="3" destOrd="0" parTransId="{B5B53A3C-56FD-4FFB-988A-BE03588AB698}" sibTransId="{A8A37BC5-1BB1-4A18-9BEA-C48ECF4DC9D9}"/>
    <dgm:cxn modelId="{CFAFA2DD-D031-49F3-AB54-DA7928AFFBE0}" srcId="{BC168ED9-1109-440A-8104-ADCFA1933F46}" destId="{F14F1435-B3D7-4FF8-BF51-C5E77C6676F8}" srcOrd="3" destOrd="0" parTransId="{1799D482-8453-4930-9CFF-06EAA2FAFB5B}" sibTransId="{572E5394-27CD-422F-9273-6E1B97627A39}"/>
    <dgm:cxn modelId="{94DB1AE0-853F-4AEB-A5A3-DE307EA75D82}" srcId="{2C99E5F1-89D5-484B-8506-17517B58ADFD}" destId="{6D11BC15-112B-48C6-B9B1-E3DBF3805126}" srcOrd="0" destOrd="0" parTransId="{2F84A6F3-055C-4368-82FC-C77A1C6BE140}" sibTransId="{74A6C5F0-1A83-486D-B7BF-7C3C80BF4A54}"/>
    <dgm:cxn modelId="{33E84CEC-87A6-4151-B12E-76C0667C54B6}" type="presOf" srcId="{BFB592C3-EBAD-4BE7-8CCD-E23B684AAC74}" destId="{A0E2E768-A339-4DF9-ACD7-1B99B618D5E2}" srcOrd="0" destOrd="2" presId="urn:microsoft.com/office/officeart/2005/8/layout/hList2"/>
    <dgm:cxn modelId="{DEAA78ED-9A32-462A-9DD9-EACB2B571203}" srcId="{87AB3D18-ACBB-4CC5-B0F4-C5AA7F67A635}" destId="{D4E0B3B6-9D0C-4DBB-BE72-6E80204BE363}" srcOrd="5" destOrd="0" parTransId="{9870CDE7-1081-4D9B-865F-37A355FE54F5}" sibTransId="{47823269-D631-46CF-95C4-57798A22669F}"/>
    <dgm:cxn modelId="{1C4E7EED-A54F-4464-955A-4650DE8B6270}" type="presOf" srcId="{FF373806-08F1-49EC-88A9-586BFD567255}" destId="{E0283DE7-DFBF-4AF5-8132-F16ECBE5CA08}" srcOrd="0" destOrd="10" presId="urn:microsoft.com/office/officeart/2005/8/layout/hList2"/>
    <dgm:cxn modelId="{263CD5F4-9996-4946-A41B-34FA976882C9}" srcId="{16D956B0-72C8-4587-9DED-5F66622C1F89}" destId="{FF373806-08F1-49EC-88A9-586BFD567255}" srcOrd="2" destOrd="0" parTransId="{F3F5375E-DB71-40CA-B606-DFEDAF2D9C89}" sibTransId="{20E24A82-9642-435C-8E4B-58FEBAD276BA}"/>
    <dgm:cxn modelId="{76D302F6-2254-488F-B2C9-E9841A71955E}" type="presOf" srcId="{BE3DE7AD-1772-4CF1-A559-100DA2EFCE24}" destId="{79CEC9C8-1F7E-431B-ABD7-49366E0C518F}" srcOrd="0" destOrd="0" presId="urn:microsoft.com/office/officeart/2005/8/layout/hList2"/>
    <dgm:cxn modelId="{660FEEF8-C161-4094-9576-E5667F7D542D}" srcId="{BC168ED9-1109-440A-8104-ADCFA1933F46}" destId="{89FEC6C5-2D3D-4544-8257-138EF4B53811}" srcOrd="2" destOrd="0" parTransId="{4176888C-C8BA-4EEF-B2A4-E85ADA507394}" sibTransId="{BF4F1958-3B9D-4787-8FA3-CFA98814B554}"/>
    <dgm:cxn modelId="{A2BB9CFA-0105-4E6B-8877-C3158290C82D}" srcId="{BC168ED9-1109-440A-8104-ADCFA1933F46}" destId="{8E385E7A-17FE-4D9F-86B4-C73A58B3E12C}" srcOrd="4" destOrd="0" parTransId="{810912E4-1771-44F0-8376-1994481F0BAF}" sibTransId="{B82BD255-437D-497F-B47F-BB5B7C50D893}"/>
    <dgm:cxn modelId="{5E21895B-D5F8-44A6-9891-CCAEDF792F81}" type="presParOf" srcId="{34F1F863-6FBC-41F1-A23E-289FDBAF6C7B}" destId="{34EE0EE2-487E-458F-99E3-A70EA3A2EB7C}" srcOrd="0" destOrd="0" presId="urn:microsoft.com/office/officeart/2005/8/layout/hList2"/>
    <dgm:cxn modelId="{E9B95872-382C-4F7B-B66B-C5E02FAA54AF}" type="presParOf" srcId="{34EE0EE2-487E-458F-99E3-A70EA3A2EB7C}" destId="{244F48FD-D62F-415C-85AF-04A0AD4794CB}" srcOrd="0" destOrd="0" presId="urn:microsoft.com/office/officeart/2005/8/layout/hList2"/>
    <dgm:cxn modelId="{5144CA83-FB9D-4DE7-AE7D-18276650DD70}" type="presParOf" srcId="{34EE0EE2-487E-458F-99E3-A70EA3A2EB7C}" destId="{38717101-DFF5-4BAC-8D5C-2E0FE34F144E}" srcOrd="1" destOrd="0" presId="urn:microsoft.com/office/officeart/2005/8/layout/hList2"/>
    <dgm:cxn modelId="{D1261712-B25B-44B5-822A-A99D698533DE}" type="presParOf" srcId="{34EE0EE2-487E-458F-99E3-A70EA3A2EB7C}" destId="{F58748CE-5ADC-474F-BEC9-CE6B94FCF9AA}" srcOrd="2" destOrd="0" presId="urn:microsoft.com/office/officeart/2005/8/layout/hList2"/>
    <dgm:cxn modelId="{91F0F8A6-0CB0-4AFD-97C7-6732E2223797}" type="presParOf" srcId="{34F1F863-6FBC-41F1-A23E-289FDBAF6C7B}" destId="{D251D82B-587F-4AA8-B2A4-300FFC998A36}" srcOrd="1" destOrd="0" presId="urn:microsoft.com/office/officeart/2005/8/layout/hList2"/>
    <dgm:cxn modelId="{9405A950-403C-4D40-A1BC-39059C40A738}" type="presParOf" srcId="{34F1F863-6FBC-41F1-A23E-289FDBAF6C7B}" destId="{076D7114-8CC8-4CDA-B951-C06A696886CB}" srcOrd="2" destOrd="0" presId="urn:microsoft.com/office/officeart/2005/8/layout/hList2"/>
    <dgm:cxn modelId="{AB9BA1B5-E0A5-4199-9976-716886904CB3}" type="presParOf" srcId="{076D7114-8CC8-4CDA-B951-C06A696886CB}" destId="{3F038EC0-2104-47C8-B4F1-89E6222D38F1}" srcOrd="0" destOrd="0" presId="urn:microsoft.com/office/officeart/2005/8/layout/hList2"/>
    <dgm:cxn modelId="{F41486FA-CF8D-438D-B325-FEDE3B33EABA}" type="presParOf" srcId="{076D7114-8CC8-4CDA-B951-C06A696886CB}" destId="{A0E2E768-A339-4DF9-ACD7-1B99B618D5E2}" srcOrd="1" destOrd="0" presId="urn:microsoft.com/office/officeart/2005/8/layout/hList2"/>
    <dgm:cxn modelId="{75AAFCDF-2317-4E14-A49B-E5FF3D2E2CC8}" type="presParOf" srcId="{076D7114-8CC8-4CDA-B951-C06A696886CB}" destId="{5A0C1C8B-35AE-47A8-A71A-CCDDFDC8BFCA}" srcOrd="2" destOrd="0" presId="urn:microsoft.com/office/officeart/2005/8/layout/hList2"/>
    <dgm:cxn modelId="{9A229911-5776-41E1-B11A-D403B0C94D62}" type="presParOf" srcId="{34F1F863-6FBC-41F1-A23E-289FDBAF6C7B}" destId="{68F30775-5E47-491C-9CBD-680FCA10DA7E}" srcOrd="3" destOrd="0" presId="urn:microsoft.com/office/officeart/2005/8/layout/hList2"/>
    <dgm:cxn modelId="{D34804ED-AA34-4DB9-848F-D64AC95936AC}" type="presParOf" srcId="{34F1F863-6FBC-41F1-A23E-289FDBAF6C7B}" destId="{95CF1174-6849-4DC7-A6B6-A1EF55EE5DFA}" srcOrd="4" destOrd="0" presId="urn:microsoft.com/office/officeart/2005/8/layout/hList2"/>
    <dgm:cxn modelId="{6CD16B91-56FA-4E0A-A801-D73F40D12F95}" type="presParOf" srcId="{95CF1174-6849-4DC7-A6B6-A1EF55EE5DFA}" destId="{2C7DC372-51AB-401A-ADB9-4F30C11832E3}" srcOrd="0" destOrd="0" presId="urn:microsoft.com/office/officeart/2005/8/layout/hList2"/>
    <dgm:cxn modelId="{EBBF0E0D-C658-459A-8994-11C6AA27BC16}" type="presParOf" srcId="{95CF1174-6849-4DC7-A6B6-A1EF55EE5DFA}" destId="{E0283DE7-DFBF-4AF5-8132-F16ECBE5CA08}" srcOrd="1" destOrd="0" presId="urn:microsoft.com/office/officeart/2005/8/layout/hList2"/>
    <dgm:cxn modelId="{F512C092-E316-4261-B5E1-B7616A432D6F}" type="presParOf" srcId="{95CF1174-6849-4DC7-A6B6-A1EF55EE5DFA}" destId="{1C1DB591-C161-4331-B7FF-16DB112CC404}" srcOrd="2" destOrd="0" presId="urn:microsoft.com/office/officeart/2005/8/layout/hList2"/>
    <dgm:cxn modelId="{D763FABC-9FD0-43A1-B609-2A69E18E7AF8}" type="presParOf" srcId="{34F1F863-6FBC-41F1-A23E-289FDBAF6C7B}" destId="{67AFEDB6-7E5F-4DA5-AD81-B05E9DD639C1}" srcOrd="5" destOrd="0" presId="urn:microsoft.com/office/officeart/2005/8/layout/hList2"/>
    <dgm:cxn modelId="{0CE26D20-8BEC-4834-B932-3E369CEBFCE8}" type="presParOf" srcId="{34F1F863-6FBC-41F1-A23E-289FDBAF6C7B}" destId="{13B8284A-17E7-469F-A77E-54FEC56021F4}" srcOrd="6" destOrd="0" presId="urn:microsoft.com/office/officeart/2005/8/layout/hList2"/>
    <dgm:cxn modelId="{C6446F93-6708-4DD1-AFA0-40FAC2F585B5}" type="presParOf" srcId="{13B8284A-17E7-469F-A77E-54FEC56021F4}" destId="{5358072A-5CA7-42E0-8C5E-DB78661EEC8D}" srcOrd="0" destOrd="0" presId="urn:microsoft.com/office/officeart/2005/8/layout/hList2"/>
    <dgm:cxn modelId="{D2764E9D-2B9D-451E-B624-620A8A91D009}" type="presParOf" srcId="{13B8284A-17E7-469F-A77E-54FEC56021F4}" destId="{D4703A27-B1C0-4BB6-98DA-7ECE54CAAA16}" srcOrd="1" destOrd="0" presId="urn:microsoft.com/office/officeart/2005/8/layout/hList2"/>
    <dgm:cxn modelId="{43AA7FD1-13C8-445C-A83C-2BD2ABCACA06}" type="presParOf" srcId="{13B8284A-17E7-469F-A77E-54FEC56021F4}" destId="{79CEC9C8-1F7E-431B-ABD7-49366E0C518F}"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2125D-985E-41B7-BAA9-125F0BA2971A}">
      <dsp:nvSpPr>
        <dsp:cNvPr id="0" name=""/>
        <dsp:cNvSpPr/>
      </dsp:nvSpPr>
      <dsp:spPr>
        <a:xfrm>
          <a:off x="0" y="31942"/>
          <a:ext cx="1341412" cy="122902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59397-4443-48ED-92A4-9869AFFF50B7}">
      <dsp:nvSpPr>
        <dsp:cNvPr id="0" name=""/>
        <dsp:cNvSpPr/>
      </dsp:nvSpPr>
      <dsp:spPr>
        <a:xfrm>
          <a:off x="4891" y="1483476"/>
          <a:ext cx="4067118" cy="52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GB" sz="2100" kern="1200">
              <a:latin typeface="Segoe UI" panose="020B0502040204020203" pitchFamily="34" charset="0"/>
              <a:cs typeface="Segoe UI" panose="020B0502040204020203" pitchFamily="34" charset="0"/>
            </a:rPr>
            <a:t>Computational</a:t>
          </a:r>
          <a:r>
            <a:rPr lang="en-GB" sz="2100" kern="1200" baseline="0">
              <a:latin typeface="Segoe UI" panose="020B0502040204020203" pitchFamily="34" charset="0"/>
              <a:cs typeface="Segoe UI" panose="020B0502040204020203" pitchFamily="34" charset="0"/>
            </a:rPr>
            <a:t> problem solving</a:t>
          </a:r>
          <a:endParaRPr lang="en-US" sz="2100" kern="1200">
            <a:latin typeface="Segoe UI" panose="020B0502040204020203" pitchFamily="34" charset="0"/>
            <a:cs typeface="Segoe UI" panose="020B0502040204020203" pitchFamily="34" charset="0"/>
          </a:endParaRPr>
        </a:p>
      </dsp:txBody>
      <dsp:txXfrm>
        <a:off x="4891" y="1483476"/>
        <a:ext cx="4067118" cy="526726"/>
      </dsp:txXfrm>
    </dsp:sp>
    <dsp:sp modelId="{2CBD7F5B-6EA1-4746-A811-9A657CFD6BC3}">
      <dsp:nvSpPr>
        <dsp:cNvPr id="0" name=""/>
        <dsp:cNvSpPr/>
      </dsp:nvSpPr>
      <dsp:spPr>
        <a:xfrm>
          <a:off x="4891" y="1924446"/>
          <a:ext cx="4067118" cy="1176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Segoe UI" panose="020B0502040204020203" pitchFamily="34" charset="0"/>
              <a:cs typeface="Segoe UI" panose="020B0502040204020203" pitchFamily="34" charset="0"/>
            </a:rPr>
            <a:t>…how to develop solutions to problems that can be executed by a computer. This involves breaking problems down into smaller, more manageable parts, recognizing patterns and other skills.</a:t>
          </a:r>
          <a:r>
            <a:rPr lang="en-US" sz="1600" kern="1200"/>
            <a:t> </a:t>
          </a:r>
          <a:endParaRPr lang="en-US" sz="1600" kern="1200">
            <a:latin typeface="Segoe UI" panose="020B0502040204020203" pitchFamily="34" charset="0"/>
            <a:cs typeface="Segoe UI" panose="020B0502040204020203" pitchFamily="34" charset="0"/>
          </a:endParaRPr>
        </a:p>
      </dsp:txBody>
      <dsp:txXfrm>
        <a:off x="4891" y="1924446"/>
        <a:ext cx="4067118" cy="1176848"/>
      </dsp:txXfrm>
    </dsp:sp>
    <dsp:sp modelId="{E05BA6FD-7184-4CFB-A490-0192EE6AAA65}">
      <dsp:nvSpPr>
        <dsp:cNvPr id="0" name=""/>
        <dsp:cNvSpPr/>
      </dsp:nvSpPr>
      <dsp:spPr>
        <a:xfrm>
          <a:off x="4673357" y="151858"/>
          <a:ext cx="1264066" cy="12290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CCF83-64A9-4D65-8851-096E6B0ECE47}">
      <dsp:nvSpPr>
        <dsp:cNvPr id="0" name=""/>
        <dsp:cNvSpPr/>
      </dsp:nvSpPr>
      <dsp:spPr>
        <a:xfrm>
          <a:off x="4783755" y="1483476"/>
          <a:ext cx="4067118" cy="52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b="1" kern="1200">
              <a:latin typeface="Segoe UI" panose="020B0502040204020203" pitchFamily="34" charset="0"/>
              <a:cs typeface="Segoe UI" panose="020B0502040204020203" pitchFamily="34" charset="0"/>
            </a:rPr>
            <a:t>Self-regulated learning</a:t>
          </a:r>
          <a:endParaRPr lang="en-GB" sz="2100" kern="1200">
            <a:latin typeface="Segoe UI" panose="020B0502040204020203" pitchFamily="34" charset="0"/>
            <a:cs typeface="Segoe UI" panose="020B0502040204020203" pitchFamily="34" charset="0"/>
          </a:endParaRPr>
        </a:p>
      </dsp:txBody>
      <dsp:txXfrm>
        <a:off x="4783755" y="1483476"/>
        <a:ext cx="4067118" cy="526726"/>
      </dsp:txXfrm>
    </dsp:sp>
    <dsp:sp modelId="{69DCBC7E-65CF-4D6E-B163-1FB5E42D3F33}">
      <dsp:nvSpPr>
        <dsp:cNvPr id="0" name=""/>
        <dsp:cNvSpPr/>
      </dsp:nvSpPr>
      <dsp:spPr>
        <a:xfrm>
          <a:off x="4783755" y="1924446"/>
          <a:ext cx="4067118" cy="1176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a:latin typeface="Segoe UI" panose="020B0502040204020203" pitchFamily="34" charset="0"/>
              <a:cs typeface="Segoe UI" panose="020B0502040204020203" pitchFamily="34" charset="0"/>
            </a:rPr>
            <a:t>…</a:t>
          </a:r>
          <a:r>
            <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a:t>
          </a:r>
          <a:r>
            <a:rPr lang="en-US"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manage and make decisions about one’s own learning processes. This includes setting goals, planning strategies, and monitoring progress.</a:t>
          </a:r>
          <a:endPar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4783755" y="1924446"/>
        <a:ext cx="4067118" cy="1176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48CE-5ADC-474F-BEC9-CE6B94FCF9AA}">
      <dsp:nvSpPr>
        <dsp:cNvPr id="0" name=""/>
        <dsp:cNvSpPr/>
      </dsp:nvSpPr>
      <dsp:spPr>
        <a:xfrm rot="16200000">
          <a:off x="-1933321"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890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Introduction to Karel the Turtle</a:t>
          </a:r>
          <a:endParaRPr lang="en-US" sz="1800" b="1" kern="1200">
            <a:solidFill>
              <a:schemeClr val="tx1"/>
            </a:solidFill>
            <a:latin typeface="Segoe UI" panose="020B0502040204020203" pitchFamily="34" charset="0"/>
            <a:cs typeface="Segoe UI" panose="020B0502040204020203" pitchFamily="34" charset="0"/>
          </a:endParaRPr>
        </a:p>
      </dsp:txBody>
      <dsp:txXfrm>
        <a:off x="-1933321" y="2877759"/>
        <a:ext cx="4391313" cy="392594"/>
      </dsp:txXfrm>
    </dsp:sp>
    <dsp:sp modelId="{38717101-DFF5-4BAC-8D5C-2E0FE34F144E}">
      <dsp:nvSpPr>
        <dsp:cNvPr id="0" name=""/>
        <dsp:cNvSpPr/>
      </dsp:nvSpPr>
      <dsp:spPr>
        <a:xfrm>
          <a:off x="458632" y="878400"/>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Char char="•"/>
          </a:pPr>
          <a:r>
            <a:rPr lang="en-GB" sz="1600" kern="1200" dirty="0">
              <a:solidFill>
                <a:schemeClr val="tx1"/>
              </a:solidFill>
              <a:latin typeface="Segoe UI" panose="020B0502040204020203" pitchFamily="34" charset="0"/>
              <a:cs typeface="Segoe UI" panose="020B0502040204020203" pitchFamily="34" charset="0"/>
            </a:rPr>
            <a:t>Block-based programming</a:t>
          </a:r>
          <a:endParaRPr lang="en-US" sz="1600" kern="1200" dirty="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endParaRPr lang="en-US" sz="1400" kern="1200" dirty="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dirty="0">
              <a:solidFill>
                <a:schemeClr val="tx1"/>
              </a:solidFill>
              <a:latin typeface="Segoe UI" panose="020B0502040204020203" pitchFamily="34" charset="0"/>
              <a:cs typeface="Segoe UI" panose="020B0502040204020203" pitchFamily="34" charset="0"/>
            </a:rPr>
            <a:t>Skills</a:t>
          </a:r>
          <a:r>
            <a:rPr lang="en-GB" sz="1600" kern="1200" dirty="0">
              <a:solidFill>
                <a:schemeClr val="tx1"/>
              </a:solidFill>
              <a:latin typeface="Segoe UI" panose="020B0502040204020203" pitchFamily="34" charset="0"/>
              <a:cs typeface="Segoe UI" panose="020B0502040204020203" pitchFamily="34" charset="0"/>
            </a:rPr>
            <a:t>: Computational thinking and self-regulated learning</a:t>
          </a:r>
          <a:endParaRPr lang="en-US" sz="1600" kern="1200" dirty="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dirty="0">
              <a:solidFill>
                <a:schemeClr val="tx1"/>
              </a:solidFill>
              <a:latin typeface="Segoe UI" panose="020B0502040204020203" pitchFamily="34" charset="0"/>
              <a:cs typeface="Segoe UI" panose="020B0502040204020203" pitchFamily="34" charset="0"/>
            </a:rPr>
            <a:t>Content elements</a:t>
          </a:r>
          <a:r>
            <a:rPr lang="en-GB" sz="1600" kern="1200" dirty="0">
              <a:solidFill>
                <a:schemeClr val="tx1"/>
              </a:solidFill>
              <a:latin typeface="Segoe UI" panose="020B0502040204020203" pitchFamily="34" charset="0"/>
              <a:cs typeface="Segoe UI" panose="020B0502040204020203" pitchFamily="34" charset="0"/>
            </a:rPr>
            <a:t>: maps and tasks</a:t>
          </a:r>
          <a:endParaRPr lang="en-US" sz="1600" kern="1200" dirty="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a:solidFill>
                <a:schemeClr val="tx1"/>
              </a:solidFill>
              <a:latin typeface="Segoe UI" panose="020B0502040204020203" pitchFamily="34" charset="0"/>
              <a:cs typeface="Segoe UI" panose="020B0502040204020203" pitchFamily="34" charset="0"/>
            </a:rPr>
            <a:t>Learning levels</a:t>
          </a:r>
          <a:r>
            <a:rPr lang="en-GB" sz="1600" kern="1200">
              <a:solidFill>
                <a:schemeClr val="tx1"/>
              </a:solidFill>
              <a:latin typeface="Segoe UI" panose="020B0502040204020203" pitchFamily="34" charset="0"/>
              <a:cs typeface="Segoe UI" panose="020B0502040204020203" pitchFamily="34" charset="0"/>
            </a:rPr>
            <a:t>: Low-floor, high ceiling</a:t>
          </a:r>
          <a:endParaRPr lang="en-US" sz="1600" kern="1200">
            <a:solidFill>
              <a:schemeClr val="tx1"/>
            </a:solidFill>
            <a:latin typeface="Segoe UI" panose="020B0502040204020203" pitchFamily="34" charset="0"/>
            <a:cs typeface="Segoe UI" panose="020B0502040204020203" pitchFamily="34" charset="0"/>
          </a:endParaRPr>
        </a:p>
      </dsp:txBody>
      <dsp:txXfrm>
        <a:off x="458632" y="878400"/>
        <a:ext cx="1955537" cy="4391313"/>
      </dsp:txXfrm>
    </dsp:sp>
    <dsp:sp modelId="{244F48FD-D62F-415C-85AF-04A0AD4794CB}">
      <dsp:nvSpPr>
        <dsp:cNvPr id="0" name=""/>
        <dsp:cNvSpPr/>
      </dsp:nvSpPr>
      <dsp:spPr>
        <a:xfrm>
          <a:off x="66037" y="360175"/>
          <a:ext cx="785189" cy="7851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A0C1C8B-35AE-47A8-A71A-CCDDFDC8BFCA}">
      <dsp:nvSpPr>
        <dsp:cNvPr id="0" name=""/>
        <dsp:cNvSpPr/>
      </dsp:nvSpPr>
      <dsp:spPr>
        <a:xfrm rot="16200000">
          <a:off x="924286"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Elements of the Task Interface</a:t>
          </a:r>
          <a:endParaRPr lang="en-US" sz="1800" b="1" kern="1200">
            <a:solidFill>
              <a:schemeClr val="tx1"/>
            </a:solidFill>
            <a:latin typeface="Segoe UI" panose="020B0502040204020203" pitchFamily="34" charset="0"/>
            <a:cs typeface="Segoe UI" panose="020B0502040204020203" pitchFamily="34" charset="0"/>
          </a:endParaRPr>
        </a:p>
      </dsp:txBody>
      <dsp:txXfrm>
        <a:off x="924286" y="2877759"/>
        <a:ext cx="4391313" cy="392594"/>
      </dsp:txXfrm>
    </dsp:sp>
    <dsp:sp modelId="{A0E2E768-A339-4DF9-ACD7-1B99B618D5E2}">
      <dsp:nvSpPr>
        <dsp:cNvPr id="0" name=""/>
        <dsp:cNvSpPr/>
      </dsp:nvSpPr>
      <dsp:spPr>
        <a:xfrm>
          <a:off x="3316240" y="878400"/>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346247" rIns="99568" bIns="99568" numCol="1" spcCol="1270" anchor="t" anchorCtr="0">
          <a:noAutofit/>
        </a:bodyPr>
        <a:lstStyle/>
        <a:p>
          <a:pPr marL="114300" lvl="1"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Virtual </a:t>
          </a:r>
          <a:r>
            <a:rPr lang="en-GB" sz="1400" b="1" kern="1200">
              <a:solidFill>
                <a:schemeClr val="tx1"/>
              </a:solidFill>
              <a:latin typeface="Segoe UI" panose="020B0502040204020203" pitchFamily="34" charset="0"/>
              <a:cs typeface="Segoe UI" panose="020B0502040204020203" pitchFamily="34" charset="0"/>
            </a:rPr>
            <a:t>Agent</a:t>
          </a:r>
          <a:r>
            <a:rPr lang="en-GB" sz="1400" kern="1200">
              <a:solidFill>
                <a:schemeClr val="tx1"/>
              </a:solidFill>
              <a:latin typeface="Segoe UI" panose="020B0502040204020203" pitchFamily="34" charset="0"/>
              <a:cs typeface="Segoe UI" panose="020B0502040204020203" pitchFamily="34" charset="0"/>
            </a:rPr>
            <a:t> – Karel</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b="1" kern="1200">
              <a:solidFill>
                <a:schemeClr val="tx1"/>
              </a:solidFill>
              <a:latin typeface="Segoe UI" panose="020B0502040204020203" pitchFamily="34" charset="0"/>
              <a:cs typeface="Segoe UI" panose="020B0502040204020203" pitchFamily="34" charset="0"/>
            </a:rPr>
            <a:t>Grid world </a:t>
          </a:r>
          <a:r>
            <a:rPr lang="en-GB" sz="1400" kern="1200">
              <a:solidFill>
                <a:schemeClr val="tx1"/>
              </a:solidFill>
              <a:latin typeface="Segoe UI" panose="020B0502040204020203" pitchFamily="34" charset="0"/>
              <a:cs typeface="Segoe UI" panose="020B0502040204020203" pitchFamily="34" charset="0"/>
            </a:rPr>
            <a:t>– start and goal states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Cells, stones, and walls</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b="1" kern="1200">
              <a:solidFill>
                <a:schemeClr val="tx1"/>
              </a:solidFill>
              <a:latin typeface="Segoe UI" panose="020B0502040204020203" pitchFamily="34" charset="0"/>
              <a:cs typeface="Segoe UI" panose="020B0502040204020203" pitchFamily="34" charset="0"/>
            </a:rPr>
            <a:t>Program builder</a:t>
          </a:r>
          <a:r>
            <a:rPr lang="en-GB" sz="1400" kern="1200">
              <a:solidFill>
                <a:schemeClr val="tx1"/>
              </a:solidFill>
              <a:latin typeface="Segoe UI" panose="020B0502040204020203" pitchFamily="34" charset="0"/>
              <a:cs typeface="Segoe UI" panose="020B0502040204020203" pitchFamily="34" charset="0"/>
            </a:rPr>
            <a:t>: Toolbox and workspace</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Task </a:t>
          </a:r>
          <a:r>
            <a:rPr lang="en-GB" sz="1400" b="1" kern="1200">
              <a:solidFill>
                <a:schemeClr val="tx1"/>
              </a:solidFill>
              <a:latin typeface="Segoe UI" panose="020B0502040204020203" pitchFamily="34" charset="0"/>
              <a:cs typeface="Segoe UI" panose="020B0502040204020203" pitchFamily="34" charset="0"/>
            </a:rPr>
            <a:t>Instructions</a:t>
          </a:r>
          <a:endParaRPr lang="en-US" sz="1400" b="1"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b="1" kern="1200">
              <a:solidFill>
                <a:schemeClr val="tx1"/>
              </a:solidFill>
              <a:latin typeface="Segoe UI" panose="020B0502040204020203" pitchFamily="34" charset="0"/>
              <a:cs typeface="Segoe UI" panose="020B0502040204020203" pitchFamily="34" charset="0"/>
            </a:rPr>
            <a:t>Diagnosis</a:t>
          </a:r>
          <a:r>
            <a:rPr lang="en-GB" sz="1400" kern="1200">
              <a:solidFill>
                <a:schemeClr val="tx1"/>
              </a:solidFill>
              <a:latin typeface="Segoe UI" panose="020B0502040204020203" pitchFamily="34" charset="0"/>
              <a:cs typeface="Segoe UI" panose="020B0502040204020203" pitchFamily="34" charset="0"/>
            </a:rPr>
            <a:t>: Play and play speed slider</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b="1" kern="1200">
              <a:solidFill>
                <a:schemeClr val="tx1"/>
              </a:solidFill>
              <a:latin typeface="Segoe UI" panose="020B0502040204020203" pitchFamily="34" charset="0"/>
              <a:cs typeface="Segoe UI" panose="020B0502040204020203" pitchFamily="34" charset="0"/>
            </a:rPr>
            <a:t>Feedback</a:t>
          </a:r>
          <a:r>
            <a:rPr lang="en-GB" sz="1400" kern="1200">
              <a:solidFill>
                <a:schemeClr val="tx1"/>
              </a:solidFill>
              <a:latin typeface="Segoe UI" panose="020B0502040204020203" pitchFamily="34" charset="0"/>
              <a:cs typeface="Segoe UI" panose="020B0502040204020203" pitchFamily="34" charset="0"/>
            </a:rPr>
            <a:t>: Hints and pop-ups</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Back to the map</a:t>
          </a:r>
          <a:endParaRPr lang="en-US" sz="1400" kern="1200">
            <a:solidFill>
              <a:schemeClr val="tx1"/>
            </a:solidFill>
            <a:latin typeface="Segoe UI" panose="020B0502040204020203" pitchFamily="34" charset="0"/>
            <a:cs typeface="Segoe UI" panose="020B0502040204020203" pitchFamily="34" charset="0"/>
          </a:endParaRPr>
        </a:p>
      </dsp:txBody>
      <dsp:txXfrm>
        <a:off x="3316240" y="878400"/>
        <a:ext cx="1955537" cy="4391313"/>
      </dsp:txXfrm>
    </dsp:sp>
    <dsp:sp modelId="{3F038EC0-2104-47C8-B4F1-89E6222D38F1}">
      <dsp:nvSpPr>
        <dsp:cNvPr id="0" name=""/>
        <dsp:cNvSpPr/>
      </dsp:nvSpPr>
      <dsp:spPr>
        <a:xfrm>
          <a:off x="2923645" y="360175"/>
          <a:ext cx="785189" cy="7851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C1DB591-C161-4331-B7FF-16DB112CC404}">
      <dsp:nvSpPr>
        <dsp:cNvPr id="0" name=""/>
        <dsp:cNvSpPr/>
      </dsp:nvSpPr>
      <dsp:spPr>
        <a:xfrm rot="16200000">
          <a:off x="3781893"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Using and Customising Karel</a:t>
          </a:r>
          <a:endParaRPr lang="en-US" sz="1800" b="1" kern="1200">
            <a:solidFill>
              <a:schemeClr val="tx1"/>
            </a:solidFill>
            <a:latin typeface="Segoe UI" panose="020B0502040204020203" pitchFamily="34" charset="0"/>
            <a:cs typeface="Segoe UI" panose="020B0502040204020203" pitchFamily="34" charset="0"/>
          </a:endParaRPr>
        </a:p>
      </dsp:txBody>
      <dsp:txXfrm>
        <a:off x="3781893" y="2877759"/>
        <a:ext cx="4391313" cy="392594"/>
      </dsp:txXfrm>
    </dsp:sp>
    <dsp:sp modelId="{E0283DE7-DFBF-4AF5-8132-F16ECBE5CA08}">
      <dsp:nvSpPr>
        <dsp:cNvPr id="0" name=""/>
        <dsp:cNvSpPr/>
      </dsp:nvSpPr>
      <dsp:spPr>
        <a:xfrm>
          <a:off x="6173847" y="878400"/>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Char char="•"/>
          </a:pPr>
          <a:r>
            <a:rPr lang="en-GB" sz="1600" b="1" kern="1200">
              <a:solidFill>
                <a:schemeClr val="tx1"/>
              </a:solidFill>
              <a:latin typeface="Segoe UI" panose="020B0502040204020203" pitchFamily="34" charset="0"/>
              <a:cs typeface="Segoe UI" panose="020B0502040204020203" pitchFamily="34" charset="0"/>
            </a:rPr>
            <a:t>Expert maps </a:t>
          </a:r>
          <a:endParaRPr lang="en-US" sz="1600" b="1"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a:solidFill>
                <a:schemeClr val="tx1"/>
              </a:solidFill>
              <a:latin typeface="Segoe UI" panose="020B0502040204020203" pitchFamily="34" charset="0"/>
              <a:cs typeface="Segoe UI" panose="020B0502040204020203" pitchFamily="34" charset="0"/>
            </a:rPr>
            <a:t>Expert tasks</a:t>
          </a:r>
          <a:endParaRPr lang="en-US" sz="16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Building tasks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Multiple choice tasks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Debugging tasks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Parson’s problems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Multi-world tasks</a:t>
          </a:r>
          <a:endParaRPr lang="en-US" sz="14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a:solidFill>
                <a:schemeClr val="tx1"/>
              </a:solidFill>
              <a:latin typeface="Segoe UI" panose="020B0502040204020203" pitchFamily="34" charset="0"/>
              <a:cs typeface="Segoe UI" panose="020B0502040204020203" pitchFamily="34" charset="0"/>
            </a:rPr>
            <a:t>Custom tasks</a:t>
          </a:r>
          <a:endParaRPr lang="en-US" sz="16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Start-goal grids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Toolbox and workspace</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a:solidFill>
                <a:schemeClr val="tx1"/>
              </a:solidFill>
              <a:latin typeface="Segoe UI" panose="020B0502040204020203" pitchFamily="34" charset="0"/>
              <a:cs typeface="Segoe UI" panose="020B0502040204020203" pitchFamily="34" charset="0"/>
            </a:rPr>
            <a:t>Instructions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Char char="•"/>
          </a:pPr>
          <a:r>
            <a:rPr lang="en-GB" sz="1400" kern="1200" dirty="0">
              <a:solidFill>
                <a:schemeClr val="tx1"/>
              </a:solidFill>
              <a:latin typeface="Segoe UI" panose="020B0502040204020203" pitchFamily="34" charset="0"/>
              <a:cs typeface="Segoe UI" panose="020B0502040204020203" pitchFamily="34" charset="0"/>
            </a:rPr>
            <a:t>Tags</a:t>
          </a:r>
          <a:endParaRPr lang="en-US" sz="1400" kern="1200" dirty="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r>
            <a:rPr lang="en-GB" sz="1600" b="1" kern="1200" dirty="0">
              <a:solidFill>
                <a:schemeClr val="tx1"/>
              </a:solidFill>
              <a:latin typeface="Segoe UI" panose="020B0502040204020203" pitchFamily="34" charset="0"/>
              <a:cs typeface="Segoe UI" panose="020B0502040204020203" pitchFamily="34" charset="0"/>
            </a:rPr>
            <a:t>Custom maps</a:t>
          </a:r>
          <a:endParaRPr lang="en-US" sz="1600" b="1" kern="1200" dirty="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dsp:txBody>
      <dsp:txXfrm>
        <a:off x="6173847" y="878400"/>
        <a:ext cx="1955537" cy="4391313"/>
      </dsp:txXfrm>
    </dsp:sp>
    <dsp:sp modelId="{2C7DC372-51AB-401A-ADB9-4F30C11832E3}">
      <dsp:nvSpPr>
        <dsp:cNvPr id="0" name=""/>
        <dsp:cNvSpPr/>
      </dsp:nvSpPr>
      <dsp:spPr>
        <a:xfrm>
          <a:off x="5781253" y="360175"/>
          <a:ext cx="785189" cy="7851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9CEC9C8-1F7E-431B-ABD7-49366E0C518F}">
      <dsp:nvSpPr>
        <dsp:cNvPr id="0" name=""/>
        <dsp:cNvSpPr/>
      </dsp:nvSpPr>
      <dsp:spPr>
        <a:xfrm rot="16200000">
          <a:off x="6639501"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Viewing student progress</a:t>
          </a:r>
          <a:endParaRPr lang="en-US" sz="1800" b="1" kern="1200">
            <a:solidFill>
              <a:schemeClr val="tx1"/>
            </a:solidFill>
            <a:latin typeface="Segoe UI" panose="020B0502040204020203" pitchFamily="34" charset="0"/>
            <a:cs typeface="Segoe UI" panose="020B0502040204020203" pitchFamily="34" charset="0"/>
          </a:endParaRPr>
        </a:p>
      </dsp:txBody>
      <dsp:txXfrm>
        <a:off x="6639501" y="2877759"/>
        <a:ext cx="4391313" cy="392594"/>
      </dsp:txXfrm>
    </dsp:sp>
    <dsp:sp modelId="{D4703A27-B1C0-4BB6-98DA-7ECE54CAAA16}">
      <dsp:nvSpPr>
        <dsp:cNvPr id="0" name=""/>
        <dsp:cNvSpPr/>
      </dsp:nvSpPr>
      <dsp:spPr>
        <a:xfrm>
          <a:off x="8975820" y="844982"/>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Font typeface="Arial" panose="020B0604020202020204" pitchFamily="34" charset="0"/>
            <a:buChar char="•"/>
          </a:pPr>
          <a:r>
            <a:rPr lang="en-GB" sz="1600" b="1" kern="1200">
              <a:solidFill>
                <a:schemeClr val="tx1"/>
              </a:solidFill>
              <a:latin typeface="Segoe UI" panose="020B0502040204020203" pitchFamily="34" charset="0"/>
              <a:cs typeface="Segoe UI" panose="020B0502040204020203" pitchFamily="34" charset="0"/>
            </a:rPr>
            <a:t>Live-monitoring view</a:t>
          </a:r>
          <a:endParaRPr lang="en-US" sz="1600" b="1" kern="1200">
            <a:solidFill>
              <a:schemeClr val="tx1"/>
            </a:solidFill>
            <a:latin typeface="Segoe UI" panose="020B0502040204020203" pitchFamily="34" charset="0"/>
            <a:cs typeface="Segoe UI" panose="020B0502040204020203" pitchFamily="34" charset="0"/>
          </a:endParaRPr>
        </a:p>
      </dsp:txBody>
      <dsp:txXfrm>
        <a:off x="8975820" y="844982"/>
        <a:ext cx="1955537" cy="4391313"/>
      </dsp:txXfrm>
    </dsp:sp>
    <dsp:sp modelId="{5358072A-5CA7-42E0-8C5E-DB78661EEC8D}">
      <dsp:nvSpPr>
        <dsp:cNvPr id="0" name=""/>
        <dsp:cNvSpPr/>
      </dsp:nvSpPr>
      <dsp:spPr>
        <a:xfrm>
          <a:off x="8638861" y="360175"/>
          <a:ext cx="785189" cy="7851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47E26-3C9A-4596-A40A-19D6006CA711}" type="datetimeFigureOut">
              <a:rPr lang="en-GB" smtClean="0"/>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1146A-0AC1-4668-9D23-68F8532050BA}" type="slidenum">
              <a:rPr lang="en-GB" smtClean="0"/>
              <a:t>‹#›</a:t>
            </a:fld>
            <a:endParaRPr lang="en-GB"/>
          </a:p>
        </p:txBody>
      </p:sp>
    </p:spTree>
    <p:extLst>
      <p:ext uri="{BB962C8B-B14F-4D97-AF65-F5344CB8AC3E}">
        <p14:creationId xmlns:p14="http://schemas.microsoft.com/office/powerpoint/2010/main" val="32543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42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12</a:t>
            </a:fld>
            <a:endParaRPr lang="en-GB"/>
          </a:p>
        </p:txBody>
      </p:sp>
    </p:spTree>
    <p:extLst>
      <p:ext uri="{BB962C8B-B14F-4D97-AF65-F5344CB8AC3E}">
        <p14:creationId xmlns:p14="http://schemas.microsoft.com/office/powerpoint/2010/main" val="328064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13</a:t>
            </a:fld>
            <a:endParaRPr lang="en-GB"/>
          </a:p>
        </p:txBody>
      </p:sp>
    </p:spTree>
    <p:extLst>
      <p:ext uri="{BB962C8B-B14F-4D97-AF65-F5344CB8AC3E}">
        <p14:creationId xmlns:p14="http://schemas.microsoft.com/office/powerpoint/2010/main" val="372667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14</a:t>
            </a:fld>
            <a:endParaRPr lang="en-GB"/>
          </a:p>
        </p:txBody>
      </p:sp>
    </p:spTree>
    <p:extLst>
      <p:ext uri="{BB962C8B-B14F-4D97-AF65-F5344CB8AC3E}">
        <p14:creationId xmlns:p14="http://schemas.microsoft.com/office/powerpoint/2010/main" val="365679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71146A-0AC1-4668-9D23-68F8532050BA}" type="slidenum">
              <a:rPr lang="en-GB" smtClean="0"/>
              <a:t>16</a:t>
            </a:fld>
            <a:endParaRPr lang="en-GB"/>
          </a:p>
        </p:txBody>
      </p:sp>
    </p:spTree>
    <p:extLst>
      <p:ext uri="{BB962C8B-B14F-4D97-AF65-F5344CB8AC3E}">
        <p14:creationId xmlns:p14="http://schemas.microsoft.com/office/powerpoint/2010/main" val="411346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17</a:t>
            </a:fld>
            <a:endParaRPr lang="en-GB"/>
          </a:p>
        </p:txBody>
      </p:sp>
    </p:spTree>
    <p:extLst>
      <p:ext uri="{BB962C8B-B14F-4D97-AF65-F5344CB8AC3E}">
        <p14:creationId xmlns:p14="http://schemas.microsoft.com/office/powerpoint/2010/main" val="421937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18</a:t>
            </a:fld>
            <a:endParaRPr lang="en-GB"/>
          </a:p>
        </p:txBody>
      </p:sp>
    </p:spTree>
    <p:extLst>
      <p:ext uri="{BB962C8B-B14F-4D97-AF65-F5344CB8AC3E}">
        <p14:creationId xmlns:p14="http://schemas.microsoft.com/office/powerpoint/2010/main" val="37075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19</a:t>
            </a:fld>
            <a:endParaRPr lang="en-GB"/>
          </a:p>
        </p:txBody>
      </p:sp>
    </p:spTree>
    <p:extLst>
      <p:ext uri="{BB962C8B-B14F-4D97-AF65-F5344CB8AC3E}">
        <p14:creationId xmlns:p14="http://schemas.microsoft.com/office/powerpoint/2010/main" val="3697926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20</a:t>
            </a:fld>
            <a:endParaRPr lang="en-GB"/>
          </a:p>
        </p:txBody>
      </p:sp>
    </p:spTree>
    <p:extLst>
      <p:ext uri="{BB962C8B-B14F-4D97-AF65-F5344CB8AC3E}">
        <p14:creationId xmlns:p14="http://schemas.microsoft.com/office/powerpoint/2010/main" val="285078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21</a:t>
            </a:fld>
            <a:endParaRPr lang="en-GB"/>
          </a:p>
        </p:txBody>
      </p:sp>
    </p:spTree>
    <p:extLst>
      <p:ext uri="{BB962C8B-B14F-4D97-AF65-F5344CB8AC3E}">
        <p14:creationId xmlns:p14="http://schemas.microsoft.com/office/powerpoint/2010/main" val="298938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22</a:t>
            </a:fld>
            <a:endParaRPr lang="en-GB"/>
          </a:p>
        </p:txBody>
      </p:sp>
    </p:spTree>
    <p:extLst>
      <p:ext uri="{BB962C8B-B14F-4D97-AF65-F5344CB8AC3E}">
        <p14:creationId xmlns:p14="http://schemas.microsoft.com/office/powerpoint/2010/main" val="187259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these as well</a:t>
            </a:r>
          </a:p>
        </p:txBody>
      </p:sp>
      <p:sp>
        <p:nvSpPr>
          <p:cNvPr id="4" name="Slide Number Placeholder 3"/>
          <p:cNvSpPr>
            <a:spLocks noGrp="1"/>
          </p:cNvSpPr>
          <p:nvPr>
            <p:ph type="sldNum" sz="quarter" idx="10"/>
          </p:nvPr>
        </p:nvSpPr>
        <p:spPr/>
        <p:txBody>
          <a:bodyPr/>
          <a:lstStyle/>
          <a:p>
            <a:fld id="{E571146A-0AC1-4668-9D23-68F8532050BA}" type="slidenum">
              <a:rPr lang="en-GB" smtClean="0"/>
              <a:t>2</a:t>
            </a:fld>
            <a:endParaRPr lang="en-GB"/>
          </a:p>
        </p:txBody>
      </p:sp>
    </p:spTree>
    <p:extLst>
      <p:ext uri="{BB962C8B-B14F-4D97-AF65-F5344CB8AC3E}">
        <p14:creationId xmlns:p14="http://schemas.microsoft.com/office/powerpoint/2010/main" val="250693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23</a:t>
            </a:fld>
            <a:endParaRPr lang="en-GB"/>
          </a:p>
        </p:txBody>
      </p:sp>
    </p:spTree>
    <p:extLst>
      <p:ext uri="{BB962C8B-B14F-4D97-AF65-F5344CB8AC3E}">
        <p14:creationId xmlns:p14="http://schemas.microsoft.com/office/powerpoint/2010/main" val="7759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24</a:t>
            </a:fld>
            <a:endParaRPr lang="en-GB"/>
          </a:p>
        </p:txBody>
      </p:sp>
    </p:spTree>
    <p:extLst>
      <p:ext uri="{BB962C8B-B14F-4D97-AF65-F5344CB8AC3E}">
        <p14:creationId xmlns:p14="http://schemas.microsoft.com/office/powerpoint/2010/main" val="707836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25</a:t>
            </a:fld>
            <a:endParaRPr lang="en-GB"/>
          </a:p>
        </p:txBody>
      </p:sp>
    </p:spTree>
    <p:extLst>
      <p:ext uri="{BB962C8B-B14F-4D97-AF65-F5344CB8AC3E}">
        <p14:creationId xmlns:p14="http://schemas.microsoft.com/office/powerpoint/2010/main" val="67019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26</a:t>
            </a:fld>
            <a:endParaRPr lang="en-GB"/>
          </a:p>
        </p:txBody>
      </p:sp>
    </p:spTree>
    <p:extLst>
      <p:ext uri="{BB962C8B-B14F-4D97-AF65-F5344CB8AC3E}">
        <p14:creationId xmlns:p14="http://schemas.microsoft.com/office/powerpoint/2010/main" val="1613333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27</a:t>
            </a:fld>
            <a:endParaRPr lang="en-GB"/>
          </a:p>
        </p:txBody>
      </p:sp>
    </p:spTree>
    <p:extLst>
      <p:ext uri="{BB962C8B-B14F-4D97-AF65-F5344CB8AC3E}">
        <p14:creationId xmlns:p14="http://schemas.microsoft.com/office/powerpoint/2010/main" val="11145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30</a:t>
            </a:fld>
            <a:endParaRPr lang="en-GB"/>
          </a:p>
        </p:txBody>
      </p:sp>
    </p:spTree>
    <p:extLst>
      <p:ext uri="{BB962C8B-B14F-4D97-AF65-F5344CB8AC3E}">
        <p14:creationId xmlns:p14="http://schemas.microsoft.com/office/powerpoint/2010/main" val="1460014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31</a:t>
            </a:fld>
            <a:endParaRPr lang="en-GB"/>
          </a:p>
        </p:txBody>
      </p:sp>
    </p:spTree>
    <p:extLst>
      <p:ext uri="{BB962C8B-B14F-4D97-AF65-F5344CB8AC3E}">
        <p14:creationId xmlns:p14="http://schemas.microsoft.com/office/powerpoint/2010/main" val="2647728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32</a:t>
            </a:fld>
            <a:endParaRPr lang="en-GB"/>
          </a:p>
        </p:txBody>
      </p:sp>
    </p:spTree>
    <p:extLst>
      <p:ext uri="{BB962C8B-B14F-4D97-AF65-F5344CB8AC3E}">
        <p14:creationId xmlns:p14="http://schemas.microsoft.com/office/powerpoint/2010/main" val="240191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33</a:t>
            </a:fld>
            <a:endParaRPr lang="en-GB"/>
          </a:p>
        </p:txBody>
      </p:sp>
    </p:spTree>
    <p:extLst>
      <p:ext uri="{BB962C8B-B14F-4D97-AF65-F5344CB8AC3E}">
        <p14:creationId xmlns:p14="http://schemas.microsoft.com/office/powerpoint/2010/main" val="3508290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34</a:t>
            </a:fld>
            <a:endParaRPr lang="en-GB"/>
          </a:p>
        </p:txBody>
      </p:sp>
    </p:spTree>
    <p:extLst>
      <p:ext uri="{BB962C8B-B14F-4D97-AF65-F5344CB8AC3E}">
        <p14:creationId xmlns:p14="http://schemas.microsoft.com/office/powerpoint/2010/main" val="266597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a:t>
            </a:fld>
            <a:endParaRPr lang="en-GB"/>
          </a:p>
        </p:txBody>
      </p:sp>
    </p:spTree>
    <p:extLst>
      <p:ext uri="{BB962C8B-B14F-4D97-AF65-F5344CB8AC3E}">
        <p14:creationId xmlns:p14="http://schemas.microsoft.com/office/powerpoint/2010/main" val="336151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35</a:t>
            </a:fld>
            <a:endParaRPr lang="en-GB"/>
          </a:p>
        </p:txBody>
      </p:sp>
    </p:spTree>
    <p:extLst>
      <p:ext uri="{BB962C8B-B14F-4D97-AF65-F5344CB8AC3E}">
        <p14:creationId xmlns:p14="http://schemas.microsoft.com/office/powerpoint/2010/main" val="4259334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36</a:t>
            </a:fld>
            <a:endParaRPr lang="en-GB"/>
          </a:p>
        </p:txBody>
      </p:sp>
    </p:spTree>
    <p:extLst>
      <p:ext uri="{BB962C8B-B14F-4D97-AF65-F5344CB8AC3E}">
        <p14:creationId xmlns:p14="http://schemas.microsoft.com/office/powerpoint/2010/main" val="274724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37</a:t>
            </a:fld>
            <a:endParaRPr lang="en-GB"/>
          </a:p>
        </p:txBody>
      </p:sp>
    </p:spTree>
    <p:extLst>
      <p:ext uri="{BB962C8B-B14F-4D97-AF65-F5344CB8AC3E}">
        <p14:creationId xmlns:p14="http://schemas.microsoft.com/office/powerpoint/2010/main" val="312633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38</a:t>
            </a:fld>
            <a:endParaRPr lang="en-GB"/>
          </a:p>
        </p:txBody>
      </p:sp>
    </p:spTree>
    <p:extLst>
      <p:ext uri="{BB962C8B-B14F-4D97-AF65-F5344CB8AC3E}">
        <p14:creationId xmlns:p14="http://schemas.microsoft.com/office/powerpoint/2010/main" val="952916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39</a:t>
            </a:fld>
            <a:endParaRPr lang="en-GB"/>
          </a:p>
        </p:txBody>
      </p:sp>
    </p:spTree>
    <p:extLst>
      <p:ext uri="{BB962C8B-B14F-4D97-AF65-F5344CB8AC3E}">
        <p14:creationId xmlns:p14="http://schemas.microsoft.com/office/powerpoint/2010/main" val="3394872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40</a:t>
            </a:fld>
            <a:endParaRPr lang="en-GB"/>
          </a:p>
        </p:txBody>
      </p:sp>
    </p:spTree>
    <p:extLst>
      <p:ext uri="{BB962C8B-B14F-4D97-AF65-F5344CB8AC3E}">
        <p14:creationId xmlns:p14="http://schemas.microsoft.com/office/powerpoint/2010/main" val="2606323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41</a:t>
            </a:fld>
            <a:endParaRPr lang="en-GB"/>
          </a:p>
        </p:txBody>
      </p:sp>
    </p:spTree>
    <p:extLst>
      <p:ext uri="{BB962C8B-B14F-4D97-AF65-F5344CB8AC3E}">
        <p14:creationId xmlns:p14="http://schemas.microsoft.com/office/powerpoint/2010/main" val="1780212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42</a:t>
            </a:fld>
            <a:endParaRPr lang="en-GB"/>
          </a:p>
        </p:txBody>
      </p:sp>
    </p:spTree>
    <p:extLst>
      <p:ext uri="{BB962C8B-B14F-4D97-AF65-F5344CB8AC3E}">
        <p14:creationId xmlns:p14="http://schemas.microsoft.com/office/powerpoint/2010/main" val="3735767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43</a:t>
            </a:fld>
            <a:endParaRPr lang="en-GB"/>
          </a:p>
        </p:txBody>
      </p:sp>
    </p:spTree>
    <p:extLst>
      <p:ext uri="{BB962C8B-B14F-4D97-AF65-F5344CB8AC3E}">
        <p14:creationId xmlns:p14="http://schemas.microsoft.com/office/powerpoint/2010/main" val="3510367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44</a:t>
            </a:fld>
            <a:endParaRPr lang="en-GB"/>
          </a:p>
        </p:txBody>
      </p:sp>
    </p:spTree>
    <p:extLst>
      <p:ext uri="{BB962C8B-B14F-4D97-AF65-F5344CB8AC3E}">
        <p14:creationId xmlns:p14="http://schemas.microsoft.com/office/powerpoint/2010/main" val="300069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a:t>
            </a:fld>
            <a:endParaRPr lang="en-GB"/>
          </a:p>
        </p:txBody>
      </p:sp>
    </p:spTree>
    <p:extLst>
      <p:ext uri="{BB962C8B-B14F-4D97-AF65-F5344CB8AC3E}">
        <p14:creationId xmlns:p14="http://schemas.microsoft.com/office/powerpoint/2010/main" val="3882953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45</a:t>
            </a:fld>
            <a:endParaRPr lang="en-GB"/>
          </a:p>
        </p:txBody>
      </p:sp>
    </p:spTree>
    <p:extLst>
      <p:ext uri="{BB962C8B-B14F-4D97-AF65-F5344CB8AC3E}">
        <p14:creationId xmlns:p14="http://schemas.microsoft.com/office/powerpoint/2010/main" val="1593758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46</a:t>
            </a:fld>
            <a:endParaRPr lang="en-GB"/>
          </a:p>
        </p:txBody>
      </p:sp>
    </p:spTree>
    <p:extLst>
      <p:ext uri="{BB962C8B-B14F-4D97-AF65-F5344CB8AC3E}">
        <p14:creationId xmlns:p14="http://schemas.microsoft.com/office/powerpoint/2010/main" val="4258461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47</a:t>
            </a:fld>
            <a:endParaRPr lang="en-GB"/>
          </a:p>
        </p:txBody>
      </p:sp>
    </p:spTree>
    <p:extLst>
      <p:ext uri="{BB962C8B-B14F-4D97-AF65-F5344CB8AC3E}">
        <p14:creationId xmlns:p14="http://schemas.microsoft.com/office/powerpoint/2010/main" val="2705113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48</a:t>
            </a:fld>
            <a:endParaRPr lang="en-GB"/>
          </a:p>
        </p:txBody>
      </p:sp>
    </p:spTree>
    <p:extLst>
      <p:ext uri="{BB962C8B-B14F-4D97-AF65-F5344CB8AC3E}">
        <p14:creationId xmlns:p14="http://schemas.microsoft.com/office/powerpoint/2010/main" val="3506320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49</a:t>
            </a:fld>
            <a:endParaRPr lang="en-GB"/>
          </a:p>
        </p:txBody>
      </p:sp>
    </p:spTree>
    <p:extLst>
      <p:ext uri="{BB962C8B-B14F-4D97-AF65-F5344CB8AC3E}">
        <p14:creationId xmlns:p14="http://schemas.microsoft.com/office/powerpoint/2010/main" val="3972320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50</a:t>
            </a:fld>
            <a:endParaRPr lang="en-GB"/>
          </a:p>
        </p:txBody>
      </p:sp>
    </p:spTree>
    <p:extLst>
      <p:ext uri="{BB962C8B-B14F-4D97-AF65-F5344CB8AC3E}">
        <p14:creationId xmlns:p14="http://schemas.microsoft.com/office/powerpoint/2010/main" val="3440183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51</a:t>
            </a:fld>
            <a:endParaRPr lang="en-GB"/>
          </a:p>
        </p:txBody>
      </p:sp>
    </p:spTree>
    <p:extLst>
      <p:ext uri="{BB962C8B-B14F-4D97-AF65-F5344CB8AC3E}">
        <p14:creationId xmlns:p14="http://schemas.microsoft.com/office/powerpoint/2010/main" val="3440860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52</a:t>
            </a:fld>
            <a:endParaRPr lang="en-GB"/>
          </a:p>
        </p:txBody>
      </p:sp>
    </p:spTree>
    <p:extLst>
      <p:ext uri="{BB962C8B-B14F-4D97-AF65-F5344CB8AC3E}">
        <p14:creationId xmlns:p14="http://schemas.microsoft.com/office/powerpoint/2010/main" val="2985779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53</a:t>
            </a:fld>
            <a:endParaRPr lang="en-GB"/>
          </a:p>
        </p:txBody>
      </p:sp>
    </p:spTree>
    <p:extLst>
      <p:ext uri="{BB962C8B-B14F-4D97-AF65-F5344CB8AC3E}">
        <p14:creationId xmlns:p14="http://schemas.microsoft.com/office/powerpoint/2010/main" val="3122915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54</a:t>
            </a:fld>
            <a:endParaRPr lang="en-GB"/>
          </a:p>
        </p:txBody>
      </p:sp>
    </p:spTree>
    <p:extLst>
      <p:ext uri="{BB962C8B-B14F-4D97-AF65-F5344CB8AC3E}">
        <p14:creationId xmlns:p14="http://schemas.microsoft.com/office/powerpoint/2010/main" val="206196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a:t>
            </a:fld>
            <a:endParaRPr lang="en-GB"/>
          </a:p>
        </p:txBody>
      </p:sp>
    </p:spTree>
    <p:extLst>
      <p:ext uri="{BB962C8B-B14F-4D97-AF65-F5344CB8AC3E}">
        <p14:creationId xmlns:p14="http://schemas.microsoft.com/office/powerpoint/2010/main" val="393613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55</a:t>
            </a:fld>
            <a:endParaRPr lang="en-GB"/>
          </a:p>
        </p:txBody>
      </p:sp>
    </p:spTree>
    <p:extLst>
      <p:ext uri="{BB962C8B-B14F-4D97-AF65-F5344CB8AC3E}">
        <p14:creationId xmlns:p14="http://schemas.microsoft.com/office/powerpoint/2010/main" val="3430119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56</a:t>
            </a:fld>
            <a:endParaRPr lang="en-GB"/>
          </a:p>
        </p:txBody>
      </p:sp>
    </p:spTree>
    <p:extLst>
      <p:ext uri="{BB962C8B-B14F-4D97-AF65-F5344CB8AC3E}">
        <p14:creationId xmlns:p14="http://schemas.microsoft.com/office/powerpoint/2010/main" val="1469293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57</a:t>
            </a:fld>
            <a:endParaRPr lang="en-GB"/>
          </a:p>
        </p:txBody>
      </p:sp>
    </p:spTree>
    <p:extLst>
      <p:ext uri="{BB962C8B-B14F-4D97-AF65-F5344CB8AC3E}">
        <p14:creationId xmlns:p14="http://schemas.microsoft.com/office/powerpoint/2010/main" val="2258510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58</a:t>
            </a:fld>
            <a:endParaRPr lang="en-GB"/>
          </a:p>
        </p:txBody>
      </p:sp>
    </p:spTree>
    <p:extLst>
      <p:ext uri="{BB962C8B-B14F-4D97-AF65-F5344CB8AC3E}">
        <p14:creationId xmlns:p14="http://schemas.microsoft.com/office/powerpoint/2010/main" val="3249630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59</a:t>
            </a:fld>
            <a:endParaRPr lang="en-GB"/>
          </a:p>
        </p:txBody>
      </p:sp>
    </p:spTree>
    <p:extLst>
      <p:ext uri="{BB962C8B-B14F-4D97-AF65-F5344CB8AC3E}">
        <p14:creationId xmlns:p14="http://schemas.microsoft.com/office/powerpoint/2010/main" val="2966315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64</a:t>
            </a:fld>
            <a:endParaRPr lang="en-GB"/>
          </a:p>
        </p:txBody>
      </p:sp>
    </p:spTree>
    <p:extLst>
      <p:ext uri="{BB962C8B-B14F-4D97-AF65-F5344CB8AC3E}">
        <p14:creationId xmlns:p14="http://schemas.microsoft.com/office/powerpoint/2010/main" val="2677993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71146A-0AC1-4668-9D23-68F8532050BA}" type="slidenum">
              <a:rPr lang="en-GB" smtClean="0"/>
              <a:t>66</a:t>
            </a:fld>
            <a:endParaRPr lang="en-GB"/>
          </a:p>
        </p:txBody>
      </p:sp>
    </p:spTree>
    <p:extLst>
      <p:ext uri="{BB962C8B-B14F-4D97-AF65-F5344CB8AC3E}">
        <p14:creationId xmlns:p14="http://schemas.microsoft.com/office/powerpoint/2010/main" val="3406591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67</a:t>
            </a:fld>
            <a:endParaRPr lang="en-GB"/>
          </a:p>
        </p:txBody>
      </p:sp>
    </p:spTree>
    <p:extLst>
      <p:ext uri="{BB962C8B-B14F-4D97-AF65-F5344CB8AC3E}">
        <p14:creationId xmlns:p14="http://schemas.microsoft.com/office/powerpoint/2010/main" val="440608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68</a:t>
            </a:fld>
            <a:endParaRPr lang="en-GB"/>
          </a:p>
        </p:txBody>
      </p:sp>
    </p:spTree>
    <p:extLst>
      <p:ext uri="{BB962C8B-B14F-4D97-AF65-F5344CB8AC3E}">
        <p14:creationId xmlns:p14="http://schemas.microsoft.com/office/powerpoint/2010/main" val="2333329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69</a:t>
            </a:fld>
            <a:endParaRPr lang="en-GB"/>
          </a:p>
        </p:txBody>
      </p:sp>
    </p:spTree>
    <p:extLst>
      <p:ext uri="{BB962C8B-B14F-4D97-AF65-F5344CB8AC3E}">
        <p14:creationId xmlns:p14="http://schemas.microsoft.com/office/powerpoint/2010/main" val="115793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a:t>
            </a:fld>
            <a:endParaRPr lang="en-GB"/>
          </a:p>
        </p:txBody>
      </p:sp>
    </p:spTree>
    <p:extLst>
      <p:ext uri="{BB962C8B-B14F-4D97-AF65-F5344CB8AC3E}">
        <p14:creationId xmlns:p14="http://schemas.microsoft.com/office/powerpoint/2010/main" val="1997077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70</a:t>
            </a:fld>
            <a:endParaRPr lang="en-GB"/>
          </a:p>
        </p:txBody>
      </p:sp>
    </p:spTree>
    <p:extLst>
      <p:ext uri="{BB962C8B-B14F-4D97-AF65-F5344CB8AC3E}">
        <p14:creationId xmlns:p14="http://schemas.microsoft.com/office/powerpoint/2010/main" val="1359379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71</a:t>
            </a:fld>
            <a:endParaRPr lang="en-GB"/>
          </a:p>
        </p:txBody>
      </p:sp>
    </p:spTree>
    <p:extLst>
      <p:ext uri="{BB962C8B-B14F-4D97-AF65-F5344CB8AC3E}">
        <p14:creationId xmlns:p14="http://schemas.microsoft.com/office/powerpoint/2010/main" val="3736552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72</a:t>
            </a:fld>
            <a:endParaRPr lang="en-GB"/>
          </a:p>
        </p:txBody>
      </p:sp>
    </p:spTree>
    <p:extLst>
      <p:ext uri="{BB962C8B-B14F-4D97-AF65-F5344CB8AC3E}">
        <p14:creationId xmlns:p14="http://schemas.microsoft.com/office/powerpoint/2010/main" val="2868705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dense slide here</a:t>
            </a:r>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75</a:t>
            </a:fld>
            <a:endParaRPr lang="en-GB"/>
          </a:p>
        </p:txBody>
      </p:sp>
    </p:spTree>
    <p:extLst>
      <p:ext uri="{BB962C8B-B14F-4D97-AF65-F5344CB8AC3E}">
        <p14:creationId xmlns:p14="http://schemas.microsoft.com/office/powerpoint/2010/main" val="2838281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48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595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a:t>
            </a:fld>
            <a:endParaRPr lang="en-GB"/>
          </a:p>
        </p:txBody>
      </p:sp>
    </p:spTree>
    <p:extLst>
      <p:ext uri="{BB962C8B-B14F-4D97-AF65-F5344CB8AC3E}">
        <p14:creationId xmlns:p14="http://schemas.microsoft.com/office/powerpoint/2010/main" val="287110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8</a:t>
            </a:fld>
            <a:endParaRPr lang="en-GB"/>
          </a:p>
        </p:txBody>
      </p:sp>
    </p:spTree>
    <p:extLst>
      <p:ext uri="{BB962C8B-B14F-4D97-AF65-F5344CB8AC3E}">
        <p14:creationId xmlns:p14="http://schemas.microsoft.com/office/powerpoint/2010/main" val="299111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9</a:t>
            </a:fld>
            <a:endParaRPr lang="en-GB"/>
          </a:p>
        </p:txBody>
      </p:sp>
    </p:spTree>
    <p:extLst>
      <p:ext uri="{BB962C8B-B14F-4D97-AF65-F5344CB8AC3E}">
        <p14:creationId xmlns:p14="http://schemas.microsoft.com/office/powerpoint/2010/main" val="131567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247512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62774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10148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p:cNvSpPr/>
          <p:nvPr userDrawn="1"/>
        </p:nvSpPr>
        <p:spPr>
          <a:xfrm>
            <a:off x="0" y="6498915"/>
            <a:ext cx="12192000" cy="348813"/>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Espace réservé du texte 2"/>
          <p:cNvSpPr>
            <a:spLocks noGrp="1"/>
          </p:cNvSpPr>
          <p:nvPr>
            <p:ph type="body" sz="quarter" idx="10"/>
          </p:nvPr>
        </p:nvSpPr>
        <p:spPr>
          <a:xfrm>
            <a:off x="609601" y="1072445"/>
            <a:ext cx="11053828" cy="5599289"/>
          </a:xfrm>
          <a:prstGeom prst="rect">
            <a:avLst/>
          </a:prstGeom>
        </p:spPr>
        <p:txBody>
          <a:bodyPr/>
          <a:lstStyle>
            <a:lvl1pPr>
              <a:defRPr sz="3200">
                <a:latin typeface="HelveticaNeueLT Std Med"/>
              </a:defRPr>
            </a:lvl1pPr>
            <a:lvl2pPr>
              <a:defRPr lang="fr-FR" sz="3200" kern="1200" dirty="0" smtClean="0">
                <a:solidFill>
                  <a:schemeClr val="tx1"/>
                </a:solidFill>
                <a:latin typeface="HelveticaNeueLT Std Med"/>
                <a:ea typeface="MS PGothic" panose="020B0600070205080204" pitchFamily="34" charset="-128"/>
                <a:cs typeface="+mn-cs"/>
              </a:defRPr>
            </a:lvl2pPr>
            <a:lvl3pPr>
              <a:defRPr lang="fr-FR" sz="3200" kern="1200" dirty="0" smtClean="0">
                <a:solidFill>
                  <a:schemeClr val="tx1"/>
                </a:solidFill>
                <a:latin typeface="HelveticaNeueLT Std Med"/>
                <a:ea typeface="MS PGothic" panose="020B0600070205080204" pitchFamily="34" charset="-128"/>
                <a:cs typeface="+mn-cs"/>
              </a:defRPr>
            </a:lvl3pPr>
            <a:lvl4pPr>
              <a:defRPr lang="fr-FR" sz="3200" kern="1200" dirty="0" smtClean="0">
                <a:solidFill>
                  <a:schemeClr val="tx1"/>
                </a:solidFill>
                <a:latin typeface="HelveticaNeueLT Std Med"/>
                <a:ea typeface="MS PGothic" panose="020B0600070205080204" pitchFamily="34" charset="-128"/>
                <a:cs typeface="+mn-cs"/>
              </a:defRPr>
            </a:lvl4pPr>
            <a:lvl5pPr>
              <a:defRPr lang="fr-FR" sz="3200" kern="1200" dirty="0">
                <a:solidFill>
                  <a:schemeClr val="tx1"/>
                </a:solidFill>
                <a:latin typeface="HelveticaNeueLT Std Med"/>
                <a:ea typeface="MS PGothic" panose="020B0600070205080204" pitchFamily="34" charset="-128"/>
                <a:cs typeface="+mn-cs"/>
              </a:defRPr>
            </a:lvl5pPr>
          </a:lstStyle>
          <a:p>
            <a:endParaRPr lang="fr-F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839612"/>
            <a:ext cx="10972800" cy="6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609600" y="139700"/>
            <a:ext cx="10972800" cy="684389"/>
          </a:xfrm>
          <a:prstGeom prst="rect">
            <a:avLst/>
          </a:prstGeom>
        </p:spPr>
        <p:txBody>
          <a:bodyPr/>
          <a:lstStyle>
            <a:lvl1pPr>
              <a:defRPr sz="3733">
                <a:solidFill>
                  <a:schemeClr val="tx1"/>
                </a:solidFill>
              </a:defRPr>
            </a:lvl1pPr>
          </a:lstStyle>
          <a:p>
            <a:r>
              <a:rPr lang="en-US"/>
              <a:t>Click to edit Master title style</a:t>
            </a:r>
          </a:p>
        </p:txBody>
      </p:sp>
      <p:pic>
        <p:nvPicPr>
          <p:cNvPr id="6" name="Pictur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46047" y="104262"/>
            <a:ext cx="1370483" cy="54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023989" y="207420"/>
            <a:ext cx="921380" cy="41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88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579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57820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9477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50831A-FA3D-4BC9-9C80-CA7D3A8F5B92}" type="datetimeFigureOut">
              <a:rPr lang="en-GB" smtClean="0"/>
              <a:t>12/12/2023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239168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50831A-FA3D-4BC9-9C80-CA7D3A8F5B92}" type="datetimeFigureOut">
              <a:rPr lang="en-GB" smtClean="0"/>
              <a:t>12/12/2023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70611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0831A-FA3D-4BC9-9C80-CA7D3A8F5B92}" type="datetimeFigureOut">
              <a:rPr lang="en-GB" smtClean="0"/>
              <a:t>12/12/2023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88505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65335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7277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0831A-FA3D-4BC9-9C80-CA7D3A8F5B92}" type="datetimeFigureOut">
              <a:rPr lang="en-GB" smtClean="0"/>
              <a:t>12/12/2023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007B-082A-4C77-A0A2-DAAB06731F91}" type="slidenum">
              <a:rPr lang="en-GB" smtClean="0"/>
              <a:t>‹#›</a:t>
            </a:fld>
            <a:endParaRPr lang="en-GB"/>
          </a:p>
        </p:txBody>
      </p:sp>
    </p:spTree>
    <p:extLst>
      <p:ext uri="{BB962C8B-B14F-4D97-AF65-F5344CB8AC3E}">
        <p14:creationId xmlns:p14="http://schemas.microsoft.com/office/powerpoint/2010/main" val="66398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0.svg"/><Relationship Id="rId18" Type="http://schemas.openxmlformats.org/officeDocument/2006/relationships/image" Target="../media/image33.png"/><Relationship Id="rId26" Type="http://schemas.openxmlformats.org/officeDocument/2006/relationships/image" Target="../media/image39.svg"/><Relationship Id="rId3" Type="http://schemas.openxmlformats.org/officeDocument/2006/relationships/image" Target="../media/image10.png"/><Relationship Id="rId21" Type="http://schemas.openxmlformats.org/officeDocument/2006/relationships/image" Target="../media/image35.png"/><Relationship Id="rId7" Type="http://schemas.openxmlformats.org/officeDocument/2006/relationships/image" Target="../media/image26.svg"/><Relationship Id="rId12" Type="http://schemas.openxmlformats.org/officeDocument/2006/relationships/image" Target="../media/image29.png"/><Relationship Id="rId17" Type="http://schemas.openxmlformats.org/officeDocument/2006/relationships/slide" Target="slide21.xml"/><Relationship Id="rId25"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2.svg"/><Relationship Id="rId20" Type="http://schemas.openxmlformats.org/officeDocument/2006/relationships/slide" Target="slide22.xml"/><Relationship Id="rId29" Type="http://schemas.openxmlformats.org/officeDocument/2006/relationships/image" Target="../media/image41.sv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18.xml"/><Relationship Id="rId24" Type="http://schemas.openxmlformats.org/officeDocument/2006/relationships/slide" Target="slide23.xml"/><Relationship Id="rId5" Type="http://schemas.openxmlformats.org/officeDocument/2006/relationships/slide" Target="slide25.xml"/><Relationship Id="rId15" Type="http://schemas.openxmlformats.org/officeDocument/2006/relationships/image" Target="../media/image31.png"/><Relationship Id="rId23" Type="http://schemas.openxmlformats.org/officeDocument/2006/relationships/image" Target="../media/image37.png"/><Relationship Id="rId28" Type="http://schemas.openxmlformats.org/officeDocument/2006/relationships/image" Target="../media/image40.png"/><Relationship Id="rId10" Type="http://schemas.openxmlformats.org/officeDocument/2006/relationships/image" Target="../media/image28.svg"/><Relationship Id="rId19" Type="http://schemas.openxmlformats.org/officeDocument/2006/relationships/image" Target="../media/image34.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slide" Target="slide20.xml"/><Relationship Id="rId22" Type="http://schemas.openxmlformats.org/officeDocument/2006/relationships/image" Target="../media/image36.svg"/><Relationship Id="rId27" Type="http://schemas.openxmlformats.org/officeDocument/2006/relationships/slide" Target="slide24.xml"/></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4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 Target="slide16.xml"/><Relationship Id="rId11" Type="http://schemas.openxmlformats.org/officeDocument/2006/relationships/image" Target="../media/image44.png"/><Relationship Id="rId5" Type="http://schemas.openxmlformats.org/officeDocument/2006/relationships/slide" Target="slide14.xml"/><Relationship Id="rId10" Type="http://schemas.openxmlformats.org/officeDocument/2006/relationships/image" Target="../media/image43.sv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6.png"/><Relationship Id="rId7"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65.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8.png"/><Relationship Id="rId7"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14.xml"/><Relationship Id="rId7"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4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slide" Target="slide1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 Target="slide26.xml"/><Relationship Id="rId7" Type="http://schemas.openxmlformats.org/officeDocument/2006/relationships/image" Target="../media/image26.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slide" Target="slide16.xml"/><Relationship Id="rId10" Type="http://schemas.openxmlformats.org/officeDocument/2006/relationships/image" Target="../media/image43.svg"/><Relationship Id="rId4" Type="http://schemas.openxmlformats.org/officeDocument/2006/relationships/slide" Target="slide14.xm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sv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6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0.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0.sv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3.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43.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43.svg"/></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2DB"/>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B4A4A3-EB35-A481-2796-6F4A73D66B5A}"/>
              </a:ext>
            </a:extLst>
          </p:cNvPr>
          <p:cNvGrpSpPr/>
          <p:nvPr/>
        </p:nvGrpSpPr>
        <p:grpSpPr>
          <a:xfrm>
            <a:off x="-3295617" y="-2590401"/>
            <a:ext cx="7245047" cy="8728554"/>
            <a:chOff x="-3295617" y="-2590401"/>
            <a:chExt cx="7245047" cy="8728554"/>
          </a:xfrm>
        </p:grpSpPr>
        <p:pic>
          <p:nvPicPr>
            <p:cNvPr id="4" name="Picture 6">
              <a:extLst>
                <a:ext uri="{FF2B5EF4-FFF2-40B4-BE49-F238E27FC236}">
                  <a16:creationId xmlns:a16="http://schemas.microsoft.com/office/drawing/2014/main" id="{A3FEC0EC-826D-475E-A72C-2F44B04C4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17" y="-2590401"/>
              <a:ext cx="7164229" cy="8728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2EE9914-1917-4A74-9864-AF6E4D500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6" y="-89969"/>
              <a:ext cx="4085616" cy="504137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8B82632B-06AA-408D-B883-BED58D5C2253}"/>
              </a:ext>
            </a:extLst>
          </p:cNvPr>
          <p:cNvSpPr>
            <a:spLocks noGrp="1"/>
          </p:cNvSpPr>
          <p:nvPr>
            <p:ph type="ctrTitle"/>
          </p:nvPr>
        </p:nvSpPr>
        <p:spPr>
          <a:xfrm>
            <a:off x="1524000" y="2586633"/>
            <a:ext cx="9144000" cy="923330"/>
          </a:xfrm>
          <a:noFill/>
        </p:spPr>
        <p:txBody>
          <a:bodyPr wrap="square" rtlCol="0">
            <a:spAutoFit/>
          </a:bodyPr>
          <a:lstStyle/>
          <a:p>
            <a:r>
              <a:rPr lang="en-GB" b="1">
                <a:solidFill>
                  <a:schemeClr val="bg1"/>
                </a:solidFill>
                <a:latin typeface="Segoe UI"/>
                <a:ea typeface="+mn-ea"/>
                <a:cs typeface="Segoe UI"/>
              </a:rPr>
              <a:t>Karel the Turtle</a:t>
            </a:r>
          </a:p>
        </p:txBody>
      </p:sp>
      <p:sp>
        <p:nvSpPr>
          <p:cNvPr id="3" name="Subtitle 2">
            <a:extLst>
              <a:ext uri="{FF2B5EF4-FFF2-40B4-BE49-F238E27FC236}">
                <a16:creationId xmlns:a16="http://schemas.microsoft.com/office/drawing/2014/main" id="{7ACC1789-9243-0A4B-011D-88C99A99D467}"/>
              </a:ext>
            </a:extLst>
          </p:cNvPr>
          <p:cNvSpPr>
            <a:spLocks noGrp="1"/>
          </p:cNvSpPr>
          <p:nvPr>
            <p:ph type="subTitle" idx="1"/>
          </p:nvPr>
        </p:nvSpPr>
        <p:spPr/>
        <p:txBody>
          <a:bodyPr/>
          <a:lstStyle/>
          <a:p>
            <a:r>
              <a:rPr lang="en-GB">
                <a:solidFill>
                  <a:schemeClr val="bg1"/>
                </a:solidFill>
                <a:latin typeface="Segoe UI" panose="020B0502040204020203" pitchFamily="34" charset="0"/>
                <a:cs typeface="Segoe UI" panose="020B0502040204020203" pitchFamily="34" charset="0"/>
              </a:rPr>
              <a:t>Teacher’s Guide</a:t>
            </a:r>
            <a:endParaRPr lang="en-US">
              <a:solidFill>
                <a:schemeClr val="bg1"/>
              </a:solidFill>
              <a:latin typeface="Segoe UI" panose="020B0502040204020203" pitchFamily="34" charset="0"/>
              <a:cs typeface="Segoe UI" panose="020B0502040204020203" pitchFamily="34" charset="0"/>
            </a:endParaRPr>
          </a:p>
        </p:txBody>
      </p:sp>
      <p:pic>
        <p:nvPicPr>
          <p:cNvPr id="5" name="Picture 2">
            <a:extLst>
              <a:ext uri="{FF2B5EF4-FFF2-40B4-BE49-F238E27FC236}">
                <a16:creationId xmlns:a16="http://schemas.microsoft.com/office/drawing/2014/main" id="{B948FF14-92AF-04A1-C7A1-9B9C4A009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vector graphics&#10;&#10;Description automatically generated">
            <a:extLst>
              <a:ext uri="{FF2B5EF4-FFF2-40B4-BE49-F238E27FC236}">
                <a16:creationId xmlns:a16="http://schemas.microsoft.com/office/drawing/2014/main" id="{2E61DEF6-A030-2430-3252-4251E8F55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151866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49"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130531"/>
            <a:ext cx="10179394" cy="3209532"/>
            <a:chOff x="231465" y="1701825"/>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701825"/>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17076"/>
              <a:ext cx="5930602" cy="78553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skills does Karel the Turtle aim at improving among learners?</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Light"/>
                <a:ea typeface="Calibri"/>
                <a:cs typeface="Segoe UI"/>
              </a:rPr>
              <a:t>Computational Problem Solving</a:t>
            </a:r>
            <a:endParaRPr lang="en-US" sz="2400" dirty="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Creative Thinking</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Game Design</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useBgFill="1">
        <p:nvSpPr>
          <p:cNvPr id="16" name="TextBox 15">
            <a:extLst>
              <a:ext uri="{FF2B5EF4-FFF2-40B4-BE49-F238E27FC236}">
                <a16:creationId xmlns:a16="http://schemas.microsoft.com/office/drawing/2014/main" id="{B7FE6FBE-C4D6-5842-4ECD-7355A83A57C8}"/>
              </a:ext>
            </a:extLst>
          </p:cNvPr>
          <p:cNvSpPr txBox="1"/>
          <p:nvPr/>
        </p:nvSpPr>
        <p:spPr>
          <a:xfrm>
            <a:off x="6250446" y="3356490"/>
            <a:ext cx="4320296" cy="510778"/>
          </a:xfrm>
          <a:prstGeom prst="roundRect">
            <a:avLst/>
          </a:prstGeom>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 Systems Thinking</a:t>
            </a:r>
            <a:endParaRPr lang="en-US" sz="2400">
              <a:latin typeface="Segoe UI Light"/>
              <a:ea typeface="Calibri"/>
              <a:cs typeface="Segoe UI"/>
            </a:endParaRPr>
          </a:p>
        </p:txBody>
      </p:sp>
    </p:spTree>
    <p:extLst>
      <p:ext uri="{BB962C8B-B14F-4D97-AF65-F5344CB8AC3E}">
        <p14:creationId xmlns:p14="http://schemas.microsoft.com/office/powerpoint/2010/main" val="323263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49"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130531"/>
            <a:ext cx="10179394" cy="3209532"/>
            <a:chOff x="231465" y="1701825"/>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701825"/>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17076"/>
              <a:ext cx="5930602" cy="785537"/>
            </a:xfrm>
            <a:prstGeom prst="rect">
              <a:avLst/>
            </a:prstGeom>
          </p:spPr>
          <p:txBody>
            <a:bodyPr wrap="square" lIns="91440" tIns="45720" rIns="91440" bIns="45720" anchor="t">
              <a:spAutoFit/>
            </a:bodyPr>
            <a:lstStyle/>
            <a:p>
              <a:pPr lvl="1"/>
              <a:r>
                <a:rPr lang="en-GB" sz="2400" b="1" dirty="0">
                  <a:effectLst>
                    <a:outerShdw blurRad="38100" dist="38100" dir="2700000" algn="tl">
                      <a:srgbClr val="000000">
                        <a:alpha val="43137"/>
                      </a:srgbClr>
                    </a:outerShdw>
                  </a:effectLst>
                  <a:latin typeface="Segoe UI"/>
                  <a:cs typeface="Segoe UI"/>
                </a:rPr>
                <a:t>Which of the following skills does Karel the Turtle aim at improving among learners?</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Light"/>
                <a:ea typeface="Calibri"/>
                <a:cs typeface="Segoe UI"/>
              </a:rPr>
              <a:t>Computational Problem Solving</a:t>
            </a:r>
            <a:endParaRPr lang="en-US" sz="2400" dirty="0">
              <a:latin typeface="Segoe UI Light"/>
              <a:ea typeface="Calibri"/>
              <a:cs typeface="Segoe UI"/>
            </a:endParaRPr>
          </a:p>
        </p:txBody>
      </p:sp>
      <p:sp useBgFill="1">
        <p:nvSpPr>
          <p:cNvPr id="4" name="TextBox 3">
            <a:extLst>
              <a:ext uri="{FF2B5EF4-FFF2-40B4-BE49-F238E27FC236}">
                <a16:creationId xmlns:a16="http://schemas.microsoft.com/office/drawing/2014/main" id="{3574E8A2-3556-7A98-DA1C-DCC026F5D545}"/>
              </a:ext>
            </a:extLst>
          </p:cNvPr>
          <p:cNvSpPr txBox="1"/>
          <p:nvPr/>
        </p:nvSpPr>
        <p:spPr>
          <a:xfrm>
            <a:off x="6250446" y="3356490"/>
            <a:ext cx="4320296" cy="510778"/>
          </a:xfrm>
          <a:prstGeom prst="roundRect">
            <a:avLst/>
          </a:prstGeom>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 Systems Thinking</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Creative Thinking</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Game Design</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120105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2"/>
            <a:ext cx="10179394" cy="3209531"/>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525697" y="4037337"/>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Yes</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180316" y="4037337"/>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No</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1" name="Rectangle 10">
            <a:extLst>
              <a:ext uri="{FF2B5EF4-FFF2-40B4-BE49-F238E27FC236}">
                <a16:creationId xmlns:a16="http://schemas.microsoft.com/office/drawing/2014/main" id="{5090EFBD-4B9C-42D9-2ACE-C5DD6E1883F5}"/>
              </a:ext>
            </a:extLst>
          </p:cNvPr>
          <p:cNvSpPr/>
          <p:nvPr/>
        </p:nvSpPr>
        <p:spPr>
          <a:xfrm>
            <a:off x="1639071" y="2322527"/>
            <a:ext cx="8878210" cy="1200329"/>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Karel is based on a ‘low-floor, high-ceiling’ approach. Can students who already come with programming experience still learn from Karel?</a:t>
            </a:r>
          </a:p>
        </p:txBody>
      </p:sp>
    </p:spTree>
    <p:extLst>
      <p:ext uri="{BB962C8B-B14F-4D97-AF65-F5344CB8AC3E}">
        <p14:creationId xmlns:p14="http://schemas.microsoft.com/office/powerpoint/2010/main" val="136320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2"/>
            <a:ext cx="10179394" cy="3209531"/>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642608" y="1883318"/>
              <a:ext cx="5610599" cy="1134664"/>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Karel is based on a ‘low-floor, high-ceiling’ approach. Can students who already come with programming experience still learn from Karel?</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525697" y="4037337"/>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Yes</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180316" y="4037337"/>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No</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3017583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1!</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93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815178" y="2159987"/>
            <a:ext cx="6558145" cy="2308324"/>
          </a:xfrm>
          <a:prstGeom prst="rect">
            <a:avLst/>
          </a:prstGeom>
          <a:noFill/>
        </p:spPr>
        <p:txBody>
          <a:bodyPr wrap="square" lIns="91440" tIns="45720" rIns="91440" bIns="45720" rtlCol="0" anchor="t">
            <a:spAutoFit/>
          </a:bodyPr>
          <a:lstStyle/>
          <a:p>
            <a:pPr algn="ctr"/>
            <a:r>
              <a:rPr lang="en-US" sz="4800" b="1">
                <a:solidFill>
                  <a:schemeClr val="bg1"/>
                </a:solidFill>
                <a:latin typeface="Segoe UI" panose="020B0502040204020203" pitchFamily="34" charset="0"/>
                <a:cs typeface="Segoe UI" panose="020B0502040204020203" pitchFamily="34" charset="0"/>
              </a:rPr>
              <a:t>What are the elements of Karel’s task interface?</a:t>
            </a:r>
          </a:p>
        </p:txBody>
      </p:sp>
      <p:grpSp>
        <p:nvGrpSpPr>
          <p:cNvPr id="2" name="Group 1">
            <a:extLst>
              <a:ext uri="{FF2B5EF4-FFF2-40B4-BE49-F238E27FC236}">
                <a16:creationId xmlns:a16="http://schemas.microsoft.com/office/drawing/2014/main" id="{439C7945-05F8-0184-03B7-06FF07AA4AA1}"/>
              </a:ext>
            </a:extLst>
          </p:cNvPr>
          <p:cNvGrpSpPr/>
          <p:nvPr/>
        </p:nvGrpSpPr>
        <p:grpSpPr>
          <a:xfrm>
            <a:off x="9061398" y="2982885"/>
            <a:ext cx="1260631" cy="914400"/>
            <a:chOff x="4688792" y="5539035"/>
            <a:chExt cx="1260631" cy="914400"/>
          </a:xfrm>
        </p:grpSpPr>
        <p:sp>
          <p:nvSpPr>
            <p:cNvPr id="3" name="Half Frame 2">
              <a:extLst>
                <a:ext uri="{FF2B5EF4-FFF2-40B4-BE49-F238E27FC236}">
                  <a16:creationId xmlns:a16="http://schemas.microsoft.com/office/drawing/2014/main" id="{13703F79-3E7D-4D69-BF0D-ADA773DB0042}"/>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Half Frame 5">
              <a:extLst>
                <a:ext uri="{FF2B5EF4-FFF2-40B4-BE49-F238E27FC236}">
                  <a16:creationId xmlns:a16="http://schemas.microsoft.com/office/drawing/2014/main" id="{8236F085-BB24-BBDB-1518-987429B7DB7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087F19C2-B049-2A9C-FA5C-C04F647AF566}"/>
              </a:ext>
            </a:extLst>
          </p:cNvPr>
          <p:cNvGrpSpPr/>
          <p:nvPr/>
        </p:nvGrpSpPr>
        <p:grpSpPr>
          <a:xfrm>
            <a:off x="5684520" y="1212163"/>
            <a:ext cx="822960" cy="863600"/>
            <a:chOff x="219355" y="1005517"/>
            <a:chExt cx="822960" cy="863600"/>
          </a:xfrm>
        </p:grpSpPr>
        <p:sp>
          <p:nvSpPr>
            <p:cNvPr id="9" name="Text Placeholder 2">
              <a:extLst>
                <a:ext uri="{FF2B5EF4-FFF2-40B4-BE49-F238E27FC236}">
                  <a16:creationId xmlns:a16="http://schemas.microsoft.com/office/drawing/2014/main" id="{95E8E5F5-EBCE-37CC-97E3-6CE941055ED5}"/>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2</a:t>
              </a:r>
            </a:p>
          </p:txBody>
        </p:sp>
        <p:sp>
          <p:nvSpPr>
            <p:cNvPr id="12" name="Flowchart: Connector 11">
              <a:extLst>
                <a:ext uri="{FF2B5EF4-FFF2-40B4-BE49-F238E27FC236}">
                  <a16:creationId xmlns:a16="http://schemas.microsoft.com/office/drawing/2014/main" id="{9E71DCF2-12B1-1C52-EFF6-6D170B8AD22C}"/>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D8D1609-C98F-A945-F5B3-92DDDA01A684}"/>
              </a:ext>
            </a:extLst>
          </p:cNvPr>
          <p:cNvGrpSpPr/>
          <p:nvPr/>
        </p:nvGrpSpPr>
        <p:grpSpPr>
          <a:xfrm>
            <a:off x="4487700" y="5146041"/>
            <a:ext cx="3213100" cy="587223"/>
            <a:chOff x="5438275" y="4554732"/>
            <a:chExt cx="1954443" cy="587223"/>
          </a:xfrm>
        </p:grpSpPr>
        <p:sp>
          <p:nvSpPr>
            <p:cNvPr id="15" name="Rectangle: Rounded Corners 14">
              <a:hlinkClick r:id="rId4" action="ppaction://hlinksldjump"/>
              <a:extLst>
                <a:ext uri="{FF2B5EF4-FFF2-40B4-BE49-F238E27FC236}">
                  <a16:creationId xmlns:a16="http://schemas.microsoft.com/office/drawing/2014/main" id="{43BEF6A9-5338-E577-0265-CFF487B98E34}"/>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16" name="Graphic 15" descr="Home with solid fill">
              <a:extLst>
                <a:ext uri="{FF2B5EF4-FFF2-40B4-BE49-F238E27FC236}">
                  <a16:creationId xmlns:a16="http://schemas.microsoft.com/office/drawing/2014/main" id="{C4E32F39-5E3E-7ACF-C187-03BE51A11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263817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88515" y="1775369"/>
            <a:ext cx="10035114" cy="3583835"/>
          </a:xfrm>
          <a:prstGeom prst="roundRect">
            <a:avLst/>
          </a:prstGeom>
          <a:noFill/>
          <a:ln w="38100">
            <a:solidFill>
              <a:srgbClr val="2D2FD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130418" y="1237186"/>
            <a:ext cx="2511270" cy="523220"/>
          </a:xfrm>
          <a:prstGeom prst="rect">
            <a:avLst/>
          </a:prstGeom>
          <a:noFill/>
        </p:spPr>
        <p:txBody>
          <a:bodyPr wrap="square" rtlCol="0">
            <a:spAutoFit/>
          </a:bodyPr>
          <a:lstStyle/>
          <a:p>
            <a:pPr algn="r"/>
            <a:r>
              <a:rPr lang="en-GB" sz="2800" b="1">
                <a:solidFill>
                  <a:srgbClr val="2D2FDE"/>
                </a:solidFill>
                <a:latin typeface="Segoe UI" panose="020B0502040204020203" pitchFamily="34" charset="0"/>
                <a:cs typeface="Segoe UI" panose="020B0502040204020203" pitchFamily="34" charset="0"/>
              </a:rPr>
              <a:t>Key Elements</a:t>
            </a:r>
          </a:p>
        </p:txBody>
      </p:sp>
      <p:grpSp>
        <p:nvGrpSpPr>
          <p:cNvPr id="17" name="Group 16">
            <a:extLst>
              <a:ext uri="{FF2B5EF4-FFF2-40B4-BE49-F238E27FC236}">
                <a16:creationId xmlns:a16="http://schemas.microsoft.com/office/drawing/2014/main" id="{15F5B968-226E-DE52-E9D8-555046269059}"/>
              </a:ext>
            </a:extLst>
          </p:cNvPr>
          <p:cNvGrpSpPr/>
          <p:nvPr/>
        </p:nvGrpSpPr>
        <p:grpSpPr>
          <a:xfrm>
            <a:off x="3683591" y="545577"/>
            <a:ext cx="8134413" cy="4089102"/>
            <a:chOff x="3683591" y="545577"/>
            <a:chExt cx="8134413" cy="4089102"/>
          </a:xfrm>
        </p:grpSpPr>
        <p:pic>
          <p:nvPicPr>
            <p:cNvPr id="2" name="Picture 1">
              <a:extLst>
                <a:ext uri="{FF2B5EF4-FFF2-40B4-BE49-F238E27FC236}">
                  <a16:creationId xmlns:a16="http://schemas.microsoft.com/office/drawing/2014/main" id="{BAF2D94A-2A16-0F6D-9BA6-C4193F2C8902}"/>
                </a:ext>
              </a:extLst>
            </p:cNvPr>
            <p:cNvPicPr>
              <a:picLocks noChangeAspect="1"/>
            </p:cNvPicPr>
            <p:nvPr/>
          </p:nvPicPr>
          <p:blipFill>
            <a:blip r:embed="rId3"/>
            <a:stretch>
              <a:fillRect/>
            </a:stretch>
          </p:blipFill>
          <p:spPr>
            <a:xfrm>
              <a:off x="3683591" y="545577"/>
              <a:ext cx="8134413" cy="4089102"/>
            </a:xfrm>
            <a:prstGeom prst="roundRect">
              <a:avLst>
                <a:gd name="adj" fmla="val 9070"/>
              </a:avLst>
            </a:prstGeom>
            <a:ln>
              <a:solidFill>
                <a:srgbClr val="FFD966"/>
              </a:solidFill>
            </a:ln>
          </p:spPr>
        </p:pic>
        <p:pic>
          <p:nvPicPr>
            <p:cNvPr id="13" name="Picture 12">
              <a:extLst>
                <a:ext uri="{FF2B5EF4-FFF2-40B4-BE49-F238E27FC236}">
                  <a16:creationId xmlns:a16="http://schemas.microsoft.com/office/drawing/2014/main" id="{5E21E698-F326-6BA8-4548-D3FDD07A43AF}"/>
                </a:ext>
              </a:extLst>
            </p:cNvPr>
            <p:cNvPicPr>
              <a:picLocks noChangeAspect="1"/>
            </p:cNvPicPr>
            <p:nvPr/>
          </p:nvPicPr>
          <p:blipFill>
            <a:blip r:embed="rId4"/>
            <a:stretch>
              <a:fillRect/>
            </a:stretch>
          </p:blipFill>
          <p:spPr>
            <a:xfrm>
              <a:off x="5563990" y="2597002"/>
              <a:ext cx="2399920" cy="1544134"/>
            </a:xfrm>
            <a:prstGeom prst="rect">
              <a:avLst/>
            </a:prstGeom>
            <a:ln>
              <a:solidFill>
                <a:srgbClr val="FFD966"/>
              </a:solidFill>
            </a:ln>
          </p:spPr>
        </p:pic>
      </p:grpSp>
      <p:pic>
        <p:nvPicPr>
          <p:cNvPr id="18" name="Graphic 17" descr="Badge 8 with solid fill">
            <a:hlinkClick r:id="rId5" action="ppaction://hlinksldjump"/>
            <a:extLst>
              <a:ext uri="{FF2B5EF4-FFF2-40B4-BE49-F238E27FC236}">
                <a16:creationId xmlns:a16="http://schemas.microsoft.com/office/drawing/2014/main" id="{73C4BCB1-017D-BE41-1AF3-9A87D9ED37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39760" y="2916825"/>
            <a:ext cx="547723" cy="547723"/>
          </a:xfrm>
          <a:prstGeom prst="rect">
            <a:avLst/>
          </a:prstGeom>
          <a:effectLst>
            <a:innerShdw blurRad="63500" dist="50800" dir="16200000">
              <a:prstClr val="black">
                <a:alpha val="50000"/>
              </a:prstClr>
            </a:innerShdw>
          </a:effectLst>
        </p:spPr>
      </p:pic>
      <p:pic>
        <p:nvPicPr>
          <p:cNvPr id="6" name="Graphic 5" descr="Badge 1 with solid fill">
            <a:hlinkClick r:id="rId8" action="ppaction://hlinksldjump"/>
            <a:extLst>
              <a:ext uri="{FF2B5EF4-FFF2-40B4-BE49-F238E27FC236}">
                <a16:creationId xmlns:a16="http://schemas.microsoft.com/office/drawing/2014/main" id="{A0FF227D-E840-387F-6841-82B3B6C06C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2123" y="2845426"/>
            <a:ext cx="531100" cy="531100"/>
          </a:xfrm>
          <a:prstGeom prst="rect">
            <a:avLst/>
          </a:prstGeom>
          <a:effectLst>
            <a:innerShdw blurRad="63500" dist="50800" dir="16200000">
              <a:prstClr val="black">
                <a:alpha val="50000"/>
              </a:prstClr>
            </a:innerShdw>
          </a:effectLst>
        </p:spPr>
      </p:pic>
      <p:pic>
        <p:nvPicPr>
          <p:cNvPr id="7" name="Graphic 6" descr="Badge with solid fill">
            <a:hlinkClick r:id="rId11" action="ppaction://hlinksldjump"/>
            <a:extLst>
              <a:ext uri="{FF2B5EF4-FFF2-40B4-BE49-F238E27FC236}">
                <a16:creationId xmlns:a16="http://schemas.microsoft.com/office/drawing/2014/main" id="{3E28C047-D033-93F2-A4A5-C7F86C4B67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73307" y="1976646"/>
            <a:ext cx="571709" cy="571709"/>
          </a:xfrm>
          <a:prstGeom prst="rect">
            <a:avLst/>
          </a:prstGeom>
          <a:effectLst>
            <a:innerShdw blurRad="63500" dist="50800" dir="16200000">
              <a:prstClr val="black">
                <a:alpha val="50000"/>
              </a:prstClr>
            </a:innerShdw>
          </a:effectLst>
        </p:spPr>
      </p:pic>
      <p:pic>
        <p:nvPicPr>
          <p:cNvPr id="8" name="Graphic 7" descr="Badge 3 with solid fill">
            <a:hlinkClick r:id="rId14" action="ppaction://hlinksldjump"/>
            <a:extLst>
              <a:ext uri="{FF2B5EF4-FFF2-40B4-BE49-F238E27FC236}">
                <a16:creationId xmlns:a16="http://schemas.microsoft.com/office/drawing/2014/main" id="{B84016E9-3062-566A-F569-7EADF93CC54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38454" y="2315525"/>
            <a:ext cx="597267" cy="597267"/>
          </a:xfrm>
          <a:prstGeom prst="rect">
            <a:avLst/>
          </a:prstGeom>
          <a:effectLst>
            <a:innerShdw blurRad="63500" dist="50800" dir="16200000">
              <a:prstClr val="black">
                <a:alpha val="50000"/>
              </a:prstClr>
            </a:innerShdw>
          </a:effectLst>
        </p:spPr>
      </p:pic>
      <p:pic>
        <p:nvPicPr>
          <p:cNvPr id="10" name="Graphic 9" descr="Badge 4 with solid fill">
            <a:hlinkClick r:id="rId17" action="ppaction://hlinksldjump"/>
            <a:extLst>
              <a:ext uri="{FF2B5EF4-FFF2-40B4-BE49-F238E27FC236}">
                <a16:creationId xmlns:a16="http://schemas.microsoft.com/office/drawing/2014/main" id="{E5B45817-BC92-A786-74D7-AD22CF47C5A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13671" y="972303"/>
            <a:ext cx="559636" cy="559636"/>
          </a:xfrm>
          <a:prstGeom prst="rect">
            <a:avLst/>
          </a:prstGeom>
          <a:effectLst>
            <a:innerShdw blurRad="63500" dist="50800" dir="16200000">
              <a:prstClr val="black">
                <a:alpha val="50000"/>
              </a:prstClr>
            </a:innerShdw>
          </a:effectLst>
        </p:spPr>
      </p:pic>
      <p:pic>
        <p:nvPicPr>
          <p:cNvPr id="15" name="Graphic 14" descr="Badge 5 with solid fill">
            <a:hlinkClick r:id="rId20" action="ppaction://hlinksldjump"/>
            <a:extLst>
              <a:ext uri="{FF2B5EF4-FFF2-40B4-BE49-F238E27FC236}">
                <a16:creationId xmlns:a16="http://schemas.microsoft.com/office/drawing/2014/main" id="{51D24801-BCA2-1F1B-BBB9-7FC4D2CDF5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331328" y="3684422"/>
            <a:ext cx="576834" cy="576834"/>
          </a:xfrm>
          <a:prstGeom prst="rect">
            <a:avLst/>
          </a:prstGeom>
          <a:effectLst>
            <a:innerShdw blurRad="63500" dist="50800" dir="16200000">
              <a:prstClr val="black">
                <a:alpha val="50000"/>
              </a:prstClr>
            </a:innerShdw>
          </a:effectLst>
        </p:spPr>
      </p:pic>
      <p:pic>
        <p:nvPicPr>
          <p:cNvPr id="20" name="Picture 19">
            <a:extLst>
              <a:ext uri="{FF2B5EF4-FFF2-40B4-BE49-F238E27FC236}">
                <a16:creationId xmlns:a16="http://schemas.microsoft.com/office/drawing/2014/main" id="{EA71A726-07CB-4EF0-7BEF-DCDC51EDA082}"/>
              </a:ext>
            </a:extLst>
          </p:cNvPr>
          <p:cNvPicPr>
            <a:picLocks noChangeAspect="1"/>
          </p:cNvPicPr>
          <p:nvPr/>
        </p:nvPicPr>
        <p:blipFill>
          <a:blip r:embed="rId23"/>
          <a:stretch>
            <a:fillRect/>
          </a:stretch>
        </p:blipFill>
        <p:spPr>
          <a:xfrm>
            <a:off x="3802123" y="4304858"/>
            <a:ext cx="531100" cy="212440"/>
          </a:xfrm>
          <a:prstGeom prst="rect">
            <a:avLst/>
          </a:prstGeom>
        </p:spPr>
      </p:pic>
      <p:pic>
        <p:nvPicPr>
          <p:cNvPr id="16" name="Graphic 15" descr="Badge 6 with solid fill">
            <a:hlinkClick r:id="rId24" action="ppaction://hlinksldjump"/>
            <a:extLst>
              <a:ext uri="{FF2B5EF4-FFF2-40B4-BE49-F238E27FC236}">
                <a16:creationId xmlns:a16="http://schemas.microsoft.com/office/drawing/2014/main" id="{96B94D3C-F197-9F05-C3BA-6E16644C1A7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665614" y="4190374"/>
            <a:ext cx="548494" cy="548494"/>
          </a:xfrm>
          <a:prstGeom prst="rect">
            <a:avLst/>
          </a:prstGeom>
          <a:effectLst>
            <a:innerShdw blurRad="63500" dist="50800" dir="16200000">
              <a:prstClr val="black">
                <a:alpha val="50000"/>
              </a:prstClr>
            </a:innerShdw>
          </a:effectLst>
        </p:spPr>
      </p:pic>
      <p:pic>
        <p:nvPicPr>
          <p:cNvPr id="3" name="Graphic 2" descr="Badge 7 with solid fill">
            <a:hlinkClick r:id="rId27" action="ppaction://hlinksldjump"/>
            <a:extLst>
              <a:ext uri="{FF2B5EF4-FFF2-40B4-BE49-F238E27FC236}">
                <a16:creationId xmlns:a16="http://schemas.microsoft.com/office/drawing/2014/main" id="{D5F82412-6BF7-920D-C25D-B3A978E87BA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4331328" y="4162730"/>
            <a:ext cx="574194" cy="574194"/>
          </a:xfrm>
          <a:prstGeom prst="rect">
            <a:avLst/>
          </a:prstGeom>
          <a:effectLst>
            <a:innerShdw blurRad="63500" dist="50800" dir="16200000">
              <a:prstClr val="black">
                <a:alpha val="50000"/>
              </a:prstClr>
            </a:innerShdw>
          </a:effectLst>
        </p:spPr>
      </p:pic>
      <p:grpSp>
        <p:nvGrpSpPr>
          <p:cNvPr id="5" name="Group 4">
            <a:extLst>
              <a:ext uri="{FF2B5EF4-FFF2-40B4-BE49-F238E27FC236}">
                <a16:creationId xmlns:a16="http://schemas.microsoft.com/office/drawing/2014/main" id="{B56B57C7-2781-E7B5-6AFF-9F2A8584187E}"/>
              </a:ext>
            </a:extLst>
          </p:cNvPr>
          <p:cNvGrpSpPr/>
          <p:nvPr/>
        </p:nvGrpSpPr>
        <p:grpSpPr>
          <a:xfrm>
            <a:off x="637194" y="3014485"/>
            <a:ext cx="3089855" cy="2761475"/>
            <a:chOff x="637194" y="3014485"/>
            <a:chExt cx="3089855" cy="2761475"/>
          </a:xfrm>
        </p:grpSpPr>
        <p:sp>
          <p:nvSpPr>
            <p:cNvPr id="12" name="Rounded Rectangle 11"/>
            <p:cNvSpPr/>
            <p:nvPr/>
          </p:nvSpPr>
          <p:spPr>
            <a:xfrm>
              <a:off x="637194" y="3014485"/>
              <a:ext cx="3089855" cy="2761475"/>
            </a:xfrm>
            <a:prstGeom prst="roundRect">
              <a:avLst>
                <a:gd name="adj" fmla="val 27351"/>
              </a:avLst>
            </a:prstGeom>
            <a:solidFill>
              <a:srgbClr val="2E3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69E78D-59A8-CE16-1649-DB317833EFEA}"/>
                </a:ext>
              </a:extLst>
            </p:cNvPr>
            <p:cNvSpPr txBox="1"/>
            <p:nvPr/>
          </p:nvSpPr>
          <p:spPr>
            <a:xfrm>
              <a:off x="766494" y="3259258"/>
              <a:ext cx="2760672" cy="2308324"/>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Each task in Karel’s interface has 8 key elements.</a:t>
              </a:r>
            </a:p>
            <a:p>
              <a:pPr algn="ctr"/>
              <a:endParaRPr lang="en-US">
                <a:solidFill>
                  <a:schemeClr val="bg1"/>
                </a:solidFill>
                <a:latin typeface="Segoe UI" panose="020B0502040204020203" pitchFamily="34" charset="0"/>
                <a:cs typeface="Segoe UI" panose="020B0502040204020203" pitchFamily="34" charset="0"/>
              </a:endParaRPr>
            </a:p>
            <a:p>
              <a:pPr algn="ctr"/>
              <a:r>
                <a:rPr lang="en-US">
                  <a:solidFill>
                    <a:schemeClr val="bg1"/>
                  </a:solidFill>
                  <a:latin typeface="Segoe UI" panose="020B0502040204020203" pitchFamily="34" charset="0"/>
                  <a:cs typeface="Segoe UI" panose="020B0502040204020203" pitchFamily="34" charset="0"/>
                </a:rPr>
                <a:t>Look at the </a:t>
              </a:r>
              <a:r>
                <a:rPr lang="en-US" b="1">
                  <a:solidFill>
                    <a:schemeClr val="bg1"/>
                  </a:solidFill>
                  <a:latin typeface="Segoe UI" panose="020B0502040204020203" pitchFamily="34" charset="0"/>
                  <a:cs typeface="Segoe UI" panose="020B0502040204020203" pitchFamily="34" charset="0"/>
                </a:rPr>
                <a:t>labels </a:t>
              </a:r>
              <a:r>
                <a:rPr lang="en-US">
                  <a:solidFill>
                    <a:schemeClr val="bg1"/>
                  </a:solidFill>
                  <a:latin typeface="Segoe UI" panose="020B0502040204020203" pitchFamily="34" charset="0"/>
                  <a:cs typeface="Segoe UI" panose="020B0502040204020203" pitchFamily="34" charset="0"/>
                </a:rPr>
                <a:t>in this picture carefully. Then click on the numbers to know more.</a:t>
              </a:r>
            </a:p>
          </p:txBody>
        </p:sp>
      </p:grpSp>
    </p:spTree>
    <p:extLst>
      <p:ext uri="{BB962C8B-B14F-4D97-AF65-F5344CB8AC3E}">
        <p14:creationId xmlns:p14="http://schemas.microsoft.com/office/powerpoint/2010/main" val="262583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26764"/>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Virtual Programmable Agent</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 name="Rectangle: Rounded Corners 1">
            <a:hlinkClick r:id="rId5" action="ppaction://hlinksldjump"/>
            <a:extLst>
              <a:ext uri="{FF2B5EF4-FFF2-40B4-BE49-F238E27FC236}">
                <a16:creationId xmlns:a16="http://schemas.microsoft.com/office/drawing/2014/main" id="{BD809A4D-38B0-15C6-3616-359C9CE38907}"/>
              </a:ext>
            </a:extLst>
          </p:cNvPr>
          <p:cNvSpPr/>
          <p:nvPr/>
        </p:nvSpPr>
        <p:spPr>
          <a:xfrm>
            <a:off x="-181362" y="1486676"/>
            <a:ext cx="321393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Karel</a:t>
            </a:r>
            <a:endParaRPr lang="en-US" b="1">
              <a:solidFill>
                <a:schemeClr val="tx1"/>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E67EBC2C-A32D-C375-A4F9-0A1B53DEA515}"/>
              </a:ext>
            </a:extLst>
          </p:cNvPr>
          <p:cNvSpPr/>
          <p:nvPr/>
        </p:nvSpPr>
        <p:spPr>
          <a:xfrm>
            <a:off x="1130983" y="2340303"/>
            <a:ext cx="4049949" cy="3693319"/>
          </a:xfrm>
          <a:prstGeom prst="rect">
            <a:avLst/>
          </a:prstGeom>
          <a:effectLst/>
        </p:spPr>
        <p:txBody>
          <a:bodyPr wrap="square" lIns="91440" tIns="45720" rIns="91440" bIns="45720" anchor="t">
            <a:spAutoFit/>
          </a:bodyPr>
          <a:lstStyle/>
          <a:p>
            <a:pPr lvl="0"/>
            <a:r>
              <a:rPr lang="en-GB" b="1">
                <a:latin typeface="Segoe UI"/>
                <a:cs typeface="Segoe UI"/>
              </a:rPr>
              <a:t>Karel </a:t>
            </a:r>
            <a:r>
              <a:rPr lang="en-GB">
                <a:latin typeface="Segoe UI"/>
                <a:cs typeface="Segoe UI"/>
              </a:rPr>
              <a:t>is the virtual ‘turtle’ that students can instruct with their program. </a:t>
            </a:r>
            <a:r>
              <a:rPr lang="en-GB" b="1">
                <a:latin typeface="Segoe UI"/>
                <a:cs typeface="Segoe UI"/>
              </a:rPr>
              <a:t>Karel </a:t>
            </a:r>
            <a:r>
              <a:rPr lang="en-GB">
                <a:latin typeface="Segoe UI"/>
                <a:cs typeface="Segoe UI"/>
              </a:rPr>
              <a:t>can understand four basic instructions (available in the form of code blocks on the right): </a:t>
            </a:r>
          </a:p>
          <a:p>
            <a:pPr lvl="0"/>
            <a:endParaRPr lang="en-GB">
              <a:latin typeface="Segoe UI"/>
              <a:cs typeface="Segoe UI"/>
            </a:endParaRPr>
          </a:p>
          <a:p>
            <a:pPr marL="742950" lvl="1" indent="-285750">
              <a:buFont typeface="Arial" panose="020B0604020202020204" pitchFamily="34" charset="0"/>
              <a:buChar char="•"/>
            </a:pPr>
            <a:r>
              <a:rPr lang="en-GB">
                <a:latin typeface="Segoe UI" panose="020B0502040204020203" pitchFamily="34" charset="0"/>
                <a:cs typeface="Segoe UI" panose="020B0502040204020203" pitchFamily="34" charset="0"/>
              </a:rPr>
              <a:t>Move forward</a:t>
            </a:r>
          </a:p>
          <a:p>
            <a:pPr marL="742950" lvl="1" indent="-285750">
              <a:buFont typeface="Arial" panose="020B0604020202020204" pitchFamily="34" charset="0"/>
              <a:buChar char="•"/>
            </a:pPr>
            <a:r>
              <a:rPr lang="en-GB">
                <a:latin typeface="Segoe UI" panose="020B0502040204020203" pitchFamily="34" charset="0"/>
                <a:cs typeface="Segoe UI" panose="020B0502040204020203" pitchFamily="34" charset="0"/>
              </a:rPr>
              <a:t>Pickup stone</a:t>
            </a:r>
            <a:endParaRPr lang="en-GB">
              <a:latin typeface="Segoe UI"/>
              <a:cs typeface="Segoe UI"/>
            </a:endParaRPr>
          </a:p>
          <a:p>
            <a:pPr marL="742950" lvl="1" indent="-285750">
              <a:buFont typeface="Arial" panose="020B0604020202020204" pitchFamily="34" charset="0"/>
              <a:buChar char="•"/>
            </a:pPr>
            <a:r>
              <a:rPr lang="en-GB">
                <a:latin typeface="Segoe UI"/>
                <a:cs typeface="Segoe UI"/>
              </a:rPr>
              <a:t>Place stone</a:t>
            </a:r>
          </a:p>
          <a:p>
            <a:pPr marL="742950" lvl="1" indent="-285750">
              <a:buFont typeface="Arial" panose="020B0604020202020204" pitchFamily="34" charset="0"/>
              <a:buChar char="•"/>
            </a:pPr>
            <a:r>
              <a:rPr lang="en-GB">
                <a:latin typeface="Segoe UI"/>
                <a:cs typeface="Segoe UI"/>
              </a:rPr>
              <a:t>Turn left</a:t>
            </a:r>
          </a:p>
          <a:p>
            <a:pPr lvl="1"/>
            <a:endParaRPr lang="en-GB">
              <a:latin typeface="Segoe UI"/>
              <a:cs typeface="Segoe UI"/>
            </a:endParaRPr>
          </a:p>
          <a:p>
            <a:r>
              <a:rPr lang="en-GB">
                <a:latin typeface="Segoe UI"/>
                <a:cs typeface="Segoe UI"/>
              </a:rPr>
              <a:t>Play the video on the right to see how it works!</a:t>
            </a:r>
          </a:p>
        </p:txBody>
      </p:sp>
      <p:pic>
        <p:nvPicPr>
          <p:cNvPr id="4" name="Graphic 3" descr="Badge 1 with solid fill">
            <a:hlinkClick r:id="rId6" action="ppaction://hlinksldjump"/>
            <a:extLst>
              <a:ext uri="{FF2B5EF4-FFF2-40B4-BE49-F238E27FC236}">
                <a16:creationId xmlns:a16="http://schemas.microsoft.com/office/drawing/2014/main" id="{4ED89518-0E10-F1CB-60A6-6682EA2B17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42665" y="427333"/>
            <a:ext cx="531100" cy="531100"/>
          </a:xfrm>
          <a:prstGeom prst="rect">
            <a:avLst/>
          </a:prstGeom>
          <a:effectLst>
            <a:innerShdw blurRad="63500" dist="50800" dir="16200000">
              <a:prstClr val="black">
                <a:alpha val="50000"/>
              </a:prstClr>
            </a:innerShdw>
          </a:effectLst>
        </p:spPr>
      </p:pic>
      <p:grpSp>
        <p:nvGrpSpPr>
          <p:cNvPr id="22" name="Group 21">
            <a:extLst>
              <a:ext uri="{FF2B5EF4-FFF2-40B4-BE49-F238E27FC236}">
                <a16:creationId xmlns:a16="http://schemas.microsoft.com/office/drawing/2014/main" id="{9685C3F3-C375-1FF5-E261-07DF49E34F9F}"/>
              </a:ext>
            </a:extLst>
          </p:cNvPr>
          <p:cNvGrpSpPr/>
          <p:nvPr/>
        </p:nvGrpSpPr>
        <p:grpSpPr>
          <a:xfrm>
            <a:off x="6692917" y="4795969"/>
            <a:ext cx="2447924" cy="1006547"/>
            <a:chOff x="5669582" y="4454038"/>
            <a:chExt cx="2447924" cy="1006547"/>
          </a:xfrm>
        </p:grpSpPr>
        <p:grpSp>
          <p:nvGrpSpPr>
            <p:cNvPr id="5" name="Group 4">
              <a:extLst>
                <a:ext uri="{FF2B5EF4-FFF2-40B4-BE49-F238E27FC236}">
                  <a16:creationId xmlns:a16="http://schemas.microsoft.com/office/drawing/2014/main" id="{3D79426F-EBA9-C34B-FE9B-CBBDE33E2D4B}"/>
                </a:ext>
              </a:extLst>
            </p:cNvPr>
            <p:cNvGrpSpPr/>
            <p:nvPr/>
          </p:nvGrpSpPr>
          <p:grpSpPr>
            <a:xfrm>
              <a:off x="5669582" y="4454038"/>
              <a:ext cx="2447924" cy="1006547"/>
              <a:chOff x="937430" y="4917264"/>
              <a:chExt cx="9306165" cy="1064409"/>
            </a:xfrm>
            <a:solidFill>
              <a:srgbClr val="93FFE8">
                <a:alpha val="85098"/>
              </a:srgbClr>
            </a:solidFill>
          </p:grpSpPr>
          <p:sp>
            <p:nvSpPr>
              <p:cNvPr id="6" name="Rectangle: Rounded Corners 5">
                <a:extLst>
                  <a:ext uri="{FF2B5EF4-FFF2-40B4-BE49-F238E27FC236}">
                    <a16:creationId xmlns:a16="http://schemas.microsoft.com/office/drawing/2014/main" id="{20825D54-1F73-B38C-BEE3-EDEDB9BDD3A3}"/>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8DAC4A-9F3B-F86C-9955-078135495AAD}"/>
                  </a:ext>
                </a:extLst>
              </p:cNvPr>
              <p:cNvSpPr txBox="1"/>
              <p:nvPr/>
            </p:nvSpPr>
            <p:spPr>
              <a:xfrm>
                <a:off x="3408179" y="5254186"/>
                <a:ext cx="6252271" cy="390563"/>
              </a:xfrm>
              <a:prstGeom prst="rect">
                <a:avLst/>
              </a:prstGeom>
              <a:grpFill/>
              <a:ln>
                <a:noFill/>
              </a:ln>
            </p:spPr>
            <p:txBody>
              <a:bodyPr wrap="square" rtlCol="0" anchor="ctr">
                <a:spAutoFit/>
              </a:bodyPr>
              <a:lstStyle/>
              <a:p>
                <a:pPr>
                  <a:tabLst>
                    <a:tab pos="539750" algn="l"/>
                    <a:tab pos="756285" algn="l"/>
                    <a:tab pos="972185" algn="l"/>
                  </a:tabLst>
                </a:pPr>
                <a:r>
                  <a:rPr lang="en-US">
                    <a:effectLst/>
                    <a:latin typeface="Segoe UI"/>
                    <a:ea typeface="Calibri"/>
                    <a:cs typeface="Segoe UI"/>
                  </a:rPr>
                  <a:t>This is a </a:t>
                </a:r>
                <a:r>
                  <a:rPr lang="en-US" b="1">
                    <a:effectLst/>
                    <a:latin typeface="Segoe UI"/>
                    <a:ea typeface="Calibri"/>
                    <a:cs typeface="Segoe UI"/>
                  </a:rPr>
                  <a:t>stone</a:t>
                </a:r>
                <a:endParaRPr lang="en-US">
                  <a:effectLst/>
                  <a:latin typeface="Segoe UI"/>
                  <a:ea typeface="Calibri"/>
                  <a:cs typeface="Segoe UI"/>
                </a:endParaRPr>
              </a:p>
            </p:txBody>
          </p:sp>
        </p:grpSp>
        <p:pic>
          <p:nvPicPr>
            <p:cNvPr id="11" name="Graphic 10" descr="Lightbulb with solid fill">
              <a:extLst>
                <a:ext uri="{FF2B5EF4-FFF2-40B4-BE49-F238E27FC236}">
                  <a16:creationId xmlns:a16="http://schemas.microsoft.com/office/drawing/2014/main" id="{BABAACA0-AC44-6766-6A02-892E607E82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41042" y="4661279"/>
              <a:ext cx="658578" cy="626812"/>
            </a:xfrm>
            <a:prstGeom prst="rect">
              <a:avLst/>
            </a:prstGeom>
          </p:spPr>
        </p:pic>
      </p:grpSp>
      <p:pic>
        <p:nvPicPr>
          <p:cNvPr id="19" name="Screen Recording 18">
            <a:hlinkClick r:id="" action="ppaction://media"/>
            <a:extLst>
              <a:ext uri="{FF2B5EF4-FFF2-40B4-BE49-F238E27FC236}">
                <a16:creationId xmlns:a16="http://schemas.microsoft.com/office/drawing/2014/main" id="{3ED3ADCE-DF2E-8860-5467-6982B94AE7D9}"/>
              </a:ext>
            </a:extLst>
          </p:cNvPr>
          <p:cNvPicPr>
            <a:picLocks noChangeAspect="1"/>
          </p:cNvPicPr>
          <p:nvPr>
            <a:videoFile r:link="rId1"/>
            <p:extLst>
              <p:ext uri="{DAA4B4D4-6D71-4841-9C94-3DE7FCFB9230}">
                <p14:media xmlns:p14="http://schemas.microsoft.com/office/powerpoint/2010/main" r:embed="rId2">
                  <p14:trim st="4411" end="7346.2"/>
                </p14:media>
              </p:ext>
            </p:extLst>
          </p:nvPr>
        </p:nvPicPr>
        <p:blipFill rotWithShape="1">
          <a:blip r:embed="rId11"/>
          <a:srcRect t="15986" r="62093" b="38284"/>
          <a:stretch>
            <a:fillRect/>
          </a:stretch>
        </p:blipFill>
        <p:spPr>
          <a:xfrm>
            <a:off x="5180932" y="1972282"/>
            <a:ext cx="4328828" cy="2901252"/>
          </a:xfrm>
          <a:prstGeom prst="roundRect">
            <a:avLst>
              <a:gd name="adj" fmla="val 14020"/>
            </a:avLst>
          </a:prstGeom>
          <a:ln>
            <a:noFill/>
          </a:ln>
        </p:spPr>
      </p:pic>
      <p:cxnSp>
        <p:nvCxnSpPr>
          <p:cNvPr id="14" name="Straight Connector 21">
            <a:extLst>
              <a:ext uri="{FF2B5EF4-FFF2-40B4-BE49-F238E27FC236}">
                <a16:creationId xmlns:a16="http://schemas.microsoft.com/office/drawing/2014/main" id="{3B5C65F3-3877-2957-D9A0-2D88F2641CBE}"/>
              </a:ext>
            </a:extLst>
          </p:cNvPr>
          <p:cNvCxnSpPr>
            <a:cxnSpLocks/>
            <a:stCxn id="6" idx="1"/>
          </p:cNvCxnSpPr>
          <p:nvPr/>
        </p:nvCxnSpPr>
        <p:spPr>
          <a:xfrm rot="10800000" flipH="1">
            <a:off x="6692917" y="4211871"/>
            <a:ext cx="649914" cy="1087373"/>
          </a:xfrm>
          <a:prstGeom prst="curvedConnector4">
            <a:avLst>
              <a:gd name="adj1" fmla="val -35174"/>
              <a:gd name="adj2" fmla="val 7314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5F7DD5A-F290-A6F8-82B6-B67AC3E0F8B2}"/>
              </a:ext>
            </a:extLst>
          </p:cNvPr>
          <p:cNvPicPr>
            <a:picLocks noChangeAspect="1"/>
          </p:cNvPicPr>
          <p:nvPr/>
        </p:nvPicPr>
        <p:blipFill>
          <a:blip r:embed="rId12"/>
          <a:stretch>
            <a:fillRect/>
          </a:stretch>
        </p:blipFill>
        <p:spPr>
          <a:xfrm>
            <a:off x="9590407" y="2078518"/>
            <a:ext cx="2036240" cy="2493480"/>
          </a:xfrm>
          <a:prstGeom prst="rect">
            <a:avLst/>
          </a:prstGeom>
          <a:ln>
            <a:noFill/>
          </a:ln>
        </p:spPr>
      </p:pic>
    </p:spTree>
    <p:extLst>
      <p:ext uri="{BB962C8B-B14F-4D97-AF65-F5344CB8AC3E}">
        <p14:creationId xmlns:p14="http://schemas.microsoft.com/office/powerpoint/2010/main" val="657830442"/>
      </p:ext>
    </p:extLst>
  </p:cSld>
  <p:clrMapOvr>
    <a:masterClrMapping/>
  </p:clrMapOvr>
  <p:timing>
    <p:tnLst>
      <p:par>
        <p:cTn id="1" dur="indefinite" restart="never" nodeType="tmRoot">
          <p:childTnLst>
            <p:video>
              <p:cMediaNode vol="80000" mute="1">
                <p:cTn id="2" fill="hold" display="0">
                  <p:stCondLst>
                    <p:cond delay="indefinite"/>
                  </p:stCondLst>
                </p:cTn>
                <p:tgtEl>
                  <p:spTgt spid="1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Karel’s Grid World</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29" name="Picture 28">
            <a:extLst>
              <a:ext uri="{FF2B5EF4-FFF2-40B4-BE49-F238E27FC236}">
                <a16:creationId xmlns:a16="http://schemas.microsoft.com/office/drawing/2014/main" id="{0D3C0F0B-4465-575B-BBBC-C77B444E4C36}"/>
              </a:ext>
            </a:extLst>
          </p:cNvPr>
          <p:cNvPicPr>
            <a:picLocks noChangeAspect="1"/>
          </p:cNvPicPr>
          <p:nvPr/>
        </p:nvPicPr>
        <p:blipFill rotWithShape="1">
          <a:blip r:embed="rId3"/>
          <a:srcRect t="16445" r="75366" b="23663"/>
          <a:stretch/>
        </p:blipFill>
        <p:spPr>
          <a:xfrm>
            <a:off x="1385883" y="2484320"/>
            <a:ext cx="2967654" cy="2980622"/>
          </a:xfrm>
          <a:prstGeom prst="roundRect">
            <a:avLst>
              <a:gd name="adj" fmla="val 6912"/>
            </a:avLst>
          </a:prstGeom>
        </p:spPr>
      </p:pic>
      <p:grpSp>
        <p:nvGrpSpPr>
          <p:cNvPr id="30" name="Group 29">
            <a:extLst>
              <a:ext uri="{FF2B5EF4-FFF2-40B4-BE49-F238E27FC236}">
                <a16:creationId xmlns:a16="http://schemas.microsoft.com/office/drawing/2014/main" id="{7FFC3B9C-56DD-DB0F-718D-89DBA29D707B}"/>
              </a:ext>
            </a:extLst>
          </p:cNvPr>
          <p:cNvGrpSpPr/>
          <p:nvPr/>
        </p:nvGrpSpPr>
        <p:grpSpPr>
          <a:xfrm>
            <a:off x="4743489" y="2743745"/>
            <a:ext cx="5654035" cy="966055"/>
            <a:chOff x="4827453" y="4208085"/>
            <a:chExt cx="6074586" cy="1183177"/>
          </a:xfrm>
          <a:solidFill>
            <a:srgbClr val="93FFE8">
              <a:alpha val="85098"/>
            </a:srgbClr>
          </a:solidFill>
        </p:grpSpPr>
        <p:grpSp>
          <p:nvGrpSpPr>
            <p:cNvPr id="31" name="Group 30">
              <a:extLst>
                <a:ext uri="{FF2B5EF4-FFF2-40B4-BE49-F238E27FC236}">
                  <a16:creationId xmlns:a16="http://schemas.microsoft.com/office/drawing/2014/main" id="{FC77F9DD-F38B-B82A-85C1-B78141FE80E1}"/>
                </a:ext>
              </a:extLst>
            </p:cNvPr>
            <p:cNvGrpSpPr/>
            <p:nvPr/>
          </p:nvGrpSpPr>
          <p:grpSpPr>
            <a:xfrm>
              <a:off x="4827453" y="4208085"/>
              <a:ext cx="6074586" cy="1183177"/>
              <a:chOff x="937430" y="4917264"/>
              <a:chExt cx="9306165" cy="1064409"/>
            </a:xfrm>
            <a:grpFill/>
          </p:grpSpPr>
          <p:sp>
            <p:nvSpPr>
              <p:cNvPr id="33" name="Rectangle: Rounded Corners 32">
                <a:extLst>
                  <a:ext uri="{FF2B5EF4-FFF2-40B4-BE49-F238E27FC236}">
                    <a16:creationId xmlns:a16="http://schemas.microsoft.com/office/drawing/2014/main" id="{DFCC8D2D-DDA6-B023-0C92-A6C2AC6885A0}"/>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9DFDF1-A62E-621D-49A6-5AF354776749}"/>
                  </a:ext>
                </a:extLst>
              </p:cNvPr>
              <p:cNvSpPr txBox="1"/>
              <p:nvPr/>
            </p:nvSpPr>
            <p:spPr>
              <a:xfrm>
                <a:off x="2335109" y="5077626"/>
                <a:ext cx="7536105" cy="712134"/>
              </a:xfrm>
              <a:prstGeom prst="rect">
                <a:avLst/>
              </a:prstGeom>
              <a:grpFill/>
              <a:ln>
                <a:noFill/>
              </a:ln>
            </p:spPr>
            <p:txBody>
              <a:bodyPr wrap="square" rtlCol="0" anchor="ctr">
                <a:spAutoFit/>
              </a:bodyPr>
              <a:lstStyle/>
              <a:p>
                <a:pPr>
                  <a:tabLst>
                    <a:tab pos="539750" algn="l"/>
                    <a:tab pos="756285" algn="l"/>
                    <a:tab pos="972185" algn="l"/>
                  </a:tabLst>
                </a:pPr>
                <a:r>
                  <a:rPr lang="en-US">
                    <a:effectLst/>
                    <a:latin typeface="Segoe UI"/>
                    <a:ea typeface="Calibri"/>
                    <a:cs typeface="Segoe UI"/>
                  </a:rPr>
                  <a:t>Each cell in the grid can be empty or contain a finite number of </a:t>
                </a:r>
                <a:r>
                  <a:rPr lang="en-US" b="1">
                    <a:effectLst/>
                    <a:latin typeface="Segoe UI"/>
                    <a:ea typeface="Calibri"/>
                    <a:cs typeface="Segoe UI"/>
                  </a:rPr>
                  <a:t>stones</a:t>
                </a:r>
                <a:endParaRPr lang="en-US">
                  <a:effectLst/>
                  <a:latin typeface="Segoe UI"/>
                  <a:ea typeface="Calibri"/>
                  <a:cs typeface="Segoe UI"/>
                </a:endParaRPr>
              </a:p>
            </p:txBody>
          </p:sp>
        </p:grpSp>
        <p:pic>
          <p:nvPicPr>
            <p:cNvPr id="32" name="Graphic 31" descr="Lightbulb with solid fill">
              <a:extLst>
                <a:ext uri="{FF2B5EF4-FFF2-40B4-BE49-F238E27FC236}">
                  <a16:creationId xmlns:a16="http://schemas.microsoft.com/office/drawing/2014/main" id="{DC54A537-7868-D181-C3F2-EF9BC858CF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4696" y="4426310"/>
              <a:ext cx="707563" cy="767689"/>
            </a:xfrm>
            <a:prstGeom prst="rect">
              <a:avLst/>
            </a:prstGeom>
          </p:spPr>
        </p:pic>
      </p:grpSp>
      <p:grpSp>
        <p:nvGrpSpPr>
          <p:cNvPr id="41" name="Group 40">
            <a:extLst>
              <a:ext uri="{FF2B5EF4-FFF2-40B4-BE49-F238E27FC236}">
                <a16:creationId xmlns:a16="http://schemas.microsoft.com/office/drawing/2014/main" id="{9319B073-FA8B-B817-826E-E57D0B4C275F}"/>
              </a:ext>
            </a:extLst>
          </p:cNvPr>
          <p:cNvGrpSpPr/>
          <p:nvPr/>
        </p:nvGrpSpPr>
        <p:grpSpPr>
          <a:xfrm>
            <a:off x="5840572" y="4187354"/>
            <a:ext cx="5654036" cy="966055"/>
            <a:chOff x="937430" y="4917264"/>
            <a:chExt cx="9306165" cy="1064409"/>
          </a:xfrm>
          <a:solidFill>
            <a:srgbClr val="93FFE8">
              <a:alpha val="85098"/>
            </a:srgbClr>
          </a:solidFill>
        </p:grpSpPr>
        <p:sp>
          <p:nvSpPr>
            <p:cNvPr id="43" name="Rectangle: Rounded Corners 42">
              <a:extLst>
                <a:ext uri="{FF2B5EF4-FFF2-40B4-BE49-F238E27FC236}">
                  <a16:creationId xmlns:a16="http://schemas.microsoft.com/office/drawing/2014/main" id="{9A297C85-0EE7-F840-169A-A61918F5DECF}"/>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40FE247-824D-1BB4-C6C1-7E18FE5D45FF}"/>
                </a:ext>
              </a:extLst>
            </p:cNvPr>
            <p:cNvSpPr txBox="1"/>
            <p:nvPr/>
          </p:nvSpPr>
          <p:spPr>
            <a:xfrm>
              <a:off x="2335109" y="5077626"/>
              <a:ext cx="7536106" cy="712134"/>
            </a:xfrm>
            <a:prstGeom prst="rect">
              <a:avLst/>
            </a:prstGeom>
            <a:grpFill/>
            <a:ln>
              <a:noFill/>
            </a:ln>
          </p:spPr>
          <p:txBody>
            <a:bodyPr wrap="square" rtlCol="0" anchor="ctr">
              <a:spAutoFit/>
            </a:bodyPr>
            <a:lstStyle/>
            <a:p>
              <a:pPr>
                <a:tabLst>
                  <a:tab pos="539750" algn="l"/>
                  <a:tab pos="756285" algn="l"/>
                  <a:tab pos="972185" algn="l"/>
                </a:tabLst>
              </a:pPr>
              <a:r>
                <a:rPr lang="en-US">
                  <a:effectLst/>
                  <a:latin typeface="Segoe UI"/>
                  <a:ea typeface="Calibri"/>
                  <a:cs typeface="Segoe UI"/>
                </a:rPr>
                <a:t>Cells can be separated by a </a:t>
              </a:r>
              <a:r>
                <a:rPr lang="en-US" b="1">
                  <a:effectLst/>
                  <a:latin typeface="Segoe UI"/>
                  <a:ea typeface="Calibri"/>
                  <a:cs typeface="Segoe UI"/>
                </a:rPr>
                <a:t>wall</a:t>
              </a:r>
              <a:r>
                <a:rPr lang="en-US">
                  <a:effectLst/>
                  <a:latin typeface="Segoe UI"/>
                  <a:ea typeface="Calibri"/>
                  <a:cs typeface="Segoe UI"/>
                </a:rPr>
                <a:t> that limits Karel’s movement</a:t>
              </a:r>
            </a:p>
          </p:txBody>
        </p:sp>
      </p:grpSp>
      <p:sp>
        <p:nvSpPr>
          <p:cNvPr id="4" name="Rectangle: Rounded Corners 3">
            <a:hlinkClick r:id="rId6" action="ppaction://hlinksldjump"/>
            <a:extLst>
              <a:ext uri="{FF2B5EF4-FFF2-40B4-BE49-F238E27FC236}">
                <a16:creationId xmlns:a16="http://schemas.microsoft.com/office/drawing/2014/main" id="{B911F8A4-F6F7-18E1-88F5-8013021618A5}"/>
              </a:ext>
            </a:extLst>
          </p:cNvPr>
          <p:cNvSpPr/>
          <p:nvPr/>
        </p:nvSpPr>
        <p:spPr>
          <a:xfrm>
            <a:off x="-98479" y="1488110"/>
            <a:ext cx="1115882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tx1"/>
                </a:solidFill>
                <a:latin typeface="Segoe UI" panose="020B0502040204020203" pitchFamily="34" charset="0"/>
                <a:cs typeface="Segoe UI" panose="020B0502040204020203" pitchFamily="34" charset="0"/>
              </a:rPr>
              <a:t>This is the grid-like world that Karel inhabits and performs actions in, when instructed.</a:t>
            </a:r>
          </a:p>
        </p:txBody>
      </p:sp>
      <p:pic>
        <p:nvPicPr>
          <p:cNvPr id="2" name="Graphic 1" descr="Badge with solid fill">
            <a:hlinkClick r:id="rId7" action="ppaction://hlinksldjump"/>
            <a:extLst>
              <a:ext uri="{FF2B5EF4-FFF2-40B4-BE49-F238E27FC236}">
                <a16:creationId xmlns:a16="http://schemas.microsoft.com/office/drawing/2014/main" id="{1F7D74C9-9B13-75A4-7B86-B381240302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7682" y="346192"/>
            <a:ext cx="571709" cy="571709"/>
          </a:xfrm>
          <a:prstGeom prst="rect">
            <a:avLst/>
          </a:prstGeom>
          <a:effectLst>
            <a:innerShdw blurRad="63500" dist="50800" dir="16200000">
              <a:prstClr val="black">
                <a:alpha val="50000"/>
              </a:prstClr>
            </a:innerShdw>
          </a:effectLst>
        </p:spPr>
      </p:pic>
      <p:pic>
        <p:nvPicPr>
          <p:cNvPr id="5" name="Graphic 4" descr="Lightbulb with solid fill">
            <a:extLst>
              <a:ext uri="{FF2B5EF4-FFF2-40B4-BE49-F238E27FC236}">
                <a16:creationId xmlns:a16="http://schemas.microsoft.com/office/drawing/2014/main" id="{FAD1532C-05EF-379C-F140-F3215C6A39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5868" y="4412448"/>
            <a:ext cx="658579" cy="626812"/>
          </a:xfrm>
          <a:prstGeom prst="rect">
            <a:avLst/>
          </a:prstGeom>
        </p:spPr>
      </p:pic>
    </p:spTree>
    <p:extLst>
      <p:ext uri="{BB962C8B-B14F-4D97-AF65-F5344CB8AC3E}">
        <p14:creationId xmlns:p14="http://schemas.microsoft.com/office/powerpoint/2010/main" val="282299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Karel’s Grid World</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 name="Rectangle 1">
            <a:extLst>
              <a:ext uri="{FF2B5EF4-FFF2-40B4-BE49-F238E27FC236}">
                <a16:creationId xmlns:a16="http://schemas.microsoft.com/office/drawing/2014/main" id="{43513D94-BB80-EC57-209A-27EE803722CF}"/>
              </a:ext>
            </a:extLst>
          </p:cNvPr>
          <p:cNvSpPr/>
          <p:nvPr/>
        </p:nvSpPr>
        <p:spPr>
          <a:xfrm>
            <a:off x="1029527" y="1435199"/>
            <a:ext cx="10132946" cy="646331"/>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There are two grid states in Karel. The ‘</a:t>
            </a:r>
            <a:r>
              <a:rPr lang="en-GB" b="1">
                <a:latin typeface="Segoe UI" panose="020B0502040204020203" pitchFamily="34" charset="0"/>
                <a:cs typeface="Segoe UI" panose="020B0502040204020203" pitchFamily="34" charset="0"/>
              </a:rPr>
              <a:t>Start State’ </a:t>
            </a:r>
            <a:r>
              <a:rPr lang="en-GB">
                <a:latin typeface="Segoe UI" panose="020B0502040204020203" pitchFamily="34" charset="0"/>
                <a:cs typeface="Segoe UI" panose="020B0502040204020203" pitchFamily="34" charset="0"/>
              </a:rPr>
              <a:t>represents Karel’s current state, and the ‘</a:t>
            </a:r>
            <a:r>
              <a:rPr lang="en-GB" b="1">
                <a:latin typeface="Segoe UI" panose="020B0502040204020203" pitchFamily="34" charset="0"/>
                <a:cs typeface="Segoe UI" panose="020B0502040204020203" pitchFamily="34" charset="0"/>
              </a:rPr>
              <a:t>Goal State</a:t>
            </a:r>
            <a:r>
              <a:rPr lang="en-GB">
                <a:latin typeface="Segoe UI" panose="020B0502040204020203" pitchFamily="34" charset="0"/>
                <a:cs typeface="Segoe UI" panose="020B0502040204020203" pitchFamily="34" charset="0"/>
              </a:rPr>
              <a:t>’ represents the state that students must instruct Karel to achieve.</a:t>
            </a:r>
            <a:endParaRPr lang="en-US">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D7850B22-54BB-BC9F-056B-1F5F6206DDE8}"/>
              </a:ext>
            </a:extLst>
          </p:cNvPr>
          <p:cNvPicPr>
            <a:picLocks noChangeAspect="1"/>
          </p:cNvPicPr>
          <p:nvPr/>
        </p:nvPicPr>
        <p:blipFill rotWithShape="1">
          <a:blip r:embed="rId3"/>
          <a:srcRect t="30327" r="61535"/>
          <a:stretch/>
        </p:blipFill>
        <p:spPr>
          <a:xfrm>
            <a:off x="2029452" y="2464296"/>
            <a:ext cx="2435567" cy="2770982"/>
          </a:xfrm>
          <a:prstGeom prst="roundRect">
            <a:avLst>
              <a:gd name="adj" fmla="val 11475"/>
            </a:avLst>
          </a:prstGeom>
        </p:spPr>
      </p:pic>
      <p:pic>
        <p:nvPicPr>
          <p:cNvPr id="27" name="Picture 26">
            <a:extLst>
              <a:ext uri="{FF2B5EF4-FFF2-40B4-BE49-F238E27FC236}">
                <a16:creationId xmlns:a16="http://schemas.microsoft.com/office/drawing/2014/main" id="{5B0ABECC-9428-4A05-1BC8-9DF193B885B4}"/>
              </a:ext>
            </a:extLst>
          </p:cNvPr>
          <p:cNvPicPr>
            <a:picLocks noChangeAspect="1"/>
          </p:cNvPicPr>
          <p:nvPr/>
        </p:nvPicPr>
        <p:blipFill rotWithShape="1">
          <a:blip r:embed="rId3"/>
          <a:srcRect l="59971" t="30327"/>
          <a:stretch/>
        </p:blipFill>
        <p:spPr>
          <a:xfrm>
            <a:off x="7161646" y="2494957"/>
            <a:ext cx="2534605" cy="2770982"/>
          </a:xfrm>
          <a:prstGeom prst="roundRect">
            <a:avLst>
              <a:gd name="adj" fmla="val 10142"/>
            </a:avLst>
          </a:prstGeom>
        </p:spPr>
      </p:pic>
      <p:sp>
        <p:nvSpPr>
          <p:cNvPr id="5" name="Arrow: Right 4">
            <a:extLst>
              <a:ext uri="{FF2B5EF4-FFF2-40B4-BE49-F238E27FC236}">
                <a16:creationId xmlns:a16="http://schemas.microsoft.com/office/drawing/2014/main" id="{84DB8F22-EC6E-732D-9DB9-D772F87DD711}"/>
              </a:ext>
            </a:extLst>
          </p:cNvPr>
          <p:cNvSpPr/>
          <p:nvPr/>
        </p:nvSpPr>
        <p:spPr>
          <a:xfrm>
            <a:off x="5478455" y="3496988"/>
            <a:ext cx="702706" cy="809176"/>
          </a:xfrm>
          <a:prstGeom prst="rightArrow">
            <a:avLst/>
          </a:prstGeom>
          <a:solidFill>
            <a:srgbClr val="0D0D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Badge with solid fill">
            <a:hlinkClick r:id="rId4" action="ppaction://hlinksldjump"/>
            <a:extLst>
              <a:ext uri="{FF2B5EF4-FFF2-40B4-BE49-F238E27FC236}">
                <a16:creationId xmlns:a16="http://schemas.microsoft.com/office/drawing/2014/main" id="{495DFE3C-7950-26DF-E616-9C0C38244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7682" y="365046"/>
            <a:ext cx="571709" cy="571709"/>
          </a:xfrm>
          <a:prstGeom prst="rect">
            <a:avLst/>
          </a:prstGeom>
          <a:effectLst>
            <a:innerShdw blurRad="63500" dist="50800" dir="16200000">
              <a:prstClr val="black">
                <a:alpha val="50000"/>
              </a:prstClr>
            </a:innerShdw>
          </a:effectLst>
        </p:spPr>
      </p:pic>
      <p:sp>
        <p:nvSpPr>
          <p:cNvPr id="9" name="Rectangle 8">
            <a:extLst>
              <a:ext uri="{FF2B5EF4-FFF2-40B4-BE49-F238E27FC236}">
                <a16:creationId xmlns:a16="http://schemas.microsoft.com/office/drawing/2014/main" id="{D09373FD-B6C0-DA17-5497-A3576857ED81}"/>
              </a:ext>
            </a:extLst>
          </p:cNvPr>
          <p:cNvSpPr/>
          <p:nvPr/>
        </p:nvSpPr>
        <p:spPr>
          <a:xfrm>
            <a:off x="1011700" y="5389933"/>
            <a:ext cx="10132946" cy="646331"/>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To reach the goal in this scenario, students must build a program that instructs Karel to move forward two times and pick up a stone.</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515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4F4FAE4-3CD0-AE3A-F1AC-9E3257C52876}"/>
              </a:ext>
            </a:extLst>
          </p:cNvPr>
          <p:cNvSpPr/>
          <p:nvPr/>
        </p:nvSpPr>
        <p:spPr>
          <a:xfrm>
            <a:off x="519848" y="959748"/>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3" action="ppaction://hlinksldjump"/>
            <a:extLst>
              <a:ext uri="{FF2B5EF4-FFF2-40B4-BE49-F238E27FC236}">
                <a16:creationId xmlns:a16="http://schemas.microsoft.com/office/drawing/2014/main" id="{3DA56C03-267E-6809-13A5-890D484EC63D}"/>
              </a:ext>
            </a:extLst>
          </p:cNvPr>
          <p:cNvSpPr txBox="1"/>
          <p:nvPr/>
        </p:nvSpPr>
        <p:spPr>
          <a:xfrm>
            <a:off x="1408857" y="1534159"/>
            <a:ext cx="4320296" cy="510778"/>
          </a:xfrm>
          <a:prstGeom prst="roundRect">
            <a:avLst/>
          </a:prstGeom>
          <a:solidFill>
            <a:srgbClr val="ED7D3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1. What is Karel the Turtle?</a:t>
            </a:r>
            <a:endParaRPr lang="en-US" sz="2400">
              <a:latin typeface="Segoe UI Light"/>
              <a:ea typeface="Calibri"/>
              <a:cs typeface="Segoe UI"/>
            </a:endParaRPr>
          </a:p>
        </p:txBody>
      </p:sp>
      <p:sp>
        <p:nvSpPr>
          <p:cNvPr id="5" name="TextBox 4">
            <a:hlinkClick r:id="rId4" action="ppaction://hlinksldjump"/>
            <a:extLst>
              <a:ext uri="{FF2B5EF4-FFF2-40B4-BE49-F238E27FC236}">
                <a16:creationId xmlns:a16="http://schemas.microsoft.com/office/drawing/2014/main" id="{22417E37-ADBC-873C-C26B-A506AAADB692}"/>
              </a:ext>
            </a:extLst>
          </p:cNvPr>
          <p:cNvSpPr txBox="1"/>
          <p:nvPr/>
        </p:nvSpPr>
        <p:spPr>
          <a:xfrm>
            <a:off x="6200780" y="2152964"/>
            <a:ext cx="4316486" cy="919401"/>
          </a:xfrm>
          <a:prstGeom prst="roundRect">
            <a:avLst/>
          </a:prstGeom>
          <a:gradFill flip="none" rotWithShape="1">
            <a:gsLst>
              <a:gs pos="0">
                <a:srgbClr val="93FFE8">
                  <a:tint val="66000"/>
                  <a:satMod val="160000"/>
                </a:srgbClr>
              </a:gs>
              <a:gs pos="50000">
                <a:srgbClr val="93FFE8">
                  <a:tint val="44500"/>
                  <a:satMod val="160000"/>
                </a:srgbClr>
              </a:gs>
              <a:gs pos="100000">
                <a:srgbClr val="93FFE8">
                  <a:tint val="23500"/>
                  <a:satMod val="160000"/>
                </a:srgbClr>
              </a:gs>
            </a:gsLst>
            <a:lin ang="2700000" scaled="1"/>
            <a:tileRect/>
          </a:gradFill>
          <a:ln>
            <a:solidFill>
              <a:srgbClr val="93FFE8"/>
            </a:solidFill>
          </a:ln>
          <a:effectLst>
            <a:outerShdw blurRad="50800" dist="127000" dir="5760000" sx="103000" sy="103000" algn="t" rotWithShape="0">
              <a:srgbClr val="93FFE8">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2. What are the elements of the digital environment of Karel?</a:t>
            </a:r>
            <a:endParaRPr lang="en-US" sz="2400">
              <a:latin typeface="Segoe UI Light" panose="020B0502040204020203" pitchFamily="34" charset="0"/>
              <a:ea typeface="Calibri"/>
              <a:cs typeface="Segoe UI Light" panose="020B0502040204020203" pitchFamily="34" charset="0"/>
            </a:endParaRPr>
          </a:p>
        </p:txBody>
      </p:sp>
      <p:cxnSp>
        <p:nvCxnSpPr>
          <p:cNvPr id="17" name="Straight Connector 16"/>
          <p:cNvCxnSpPr>
            <a:cxnSpLocks/>
            <a:stCxn id="5" idx="2"/>
            <a:endCxn id="28" idx="0"/>
          </p:cNvCxnSpPr>
          <p:nvPr/>
        </p:nvCxnSpPr>
        <p:spPr>
          <a:xfrm rot="5400000">
            <a:off x="5585819" y="1055551"/>
            <a:ext cx="756391" cy="4790018"/>
          </a:xfrm>
          <a:prstGeom prst="curvedConnector3">
            <a:avLst>
              <a:gd name="adj1" fmla="val 50000"/>
            </a:avLst>
          </a:prstGeom>
          <a:ln w="38100">
            <a:solidFill>
              <a:srgbClr val="ED7D3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95FCC2-9C33-0E96-A2E6-27BD2873F2CC}"/>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Overview of Sections</a:t>
            </a:r>
            <a:endParaRPr lang="en-US" sz="3000" b="1">
              <a:solidFill>
                <a:schemeClr val="bg1"/>
              </a:solidFill>
              <a:latin typeface="Segoe UI" panose="020B0502040204020203" pitchFamily="34" charset="0"/>
              <a:cs typeface="Segoe UI" panose="020B0502040204020203" pitchFamily="34" charset="0"/>
            </a:endParaRPr>
          </a:p>
        </p:txBody>
      </p:sp>
      <p:sp>
        <p:nvSpPr>
          <p:cNvPr id="23" name="TextBox 22">
            <a:hlinkClick r:id="rId5" action="ppaction://hlinksldjump"/>
            <a:extLst>
              <a:ext uri="{FF2B5EF4-FFF2-40B4-BE49-F238E27FC236}">
                <a16:creationId xmlns:a16="http://schemas.microsoft.com/office/drawing/2014/main" id="{90B3471B-5CAF-ACE2-615A-8D7FFC580EFF}"/>
              </a:ext>
            </a:extLst>
          </p:cNvPr>
          <p:cNvSpPr txBox="1"/>
          <p:nvPr/>
        </p:nvSpPr>
        <p:spPr>
          <a:xfrm>
            <a:off x="6200779" y="4658588"/>
            <a:ext cx="4320296" cy="919401"/>
          </a:xfrm>
          <a:prstGeom prst="roundRect">
            <a:avLst/>
          </a:prstGeom>
          <a:gradFill flip="none" rotWithShape="1">
            <a:gsLst>
              <a:gs pos="0">
                <a:srgbClr val="93FFE8">
                  <a:tint val="66000"/>
                  <a:satMod val="160000"/>
                </a:srgbClr>
              </a:gs>
              <a:gs pos="50000">
                <a:srgbClr val="93FFE8">
                  <a:tint val="44500"/>
                  <a:satMod val="160000"/>
                </a:srgbClr>
              </a:gs>
              <a:gs pos="100000">
                <a:srgbClr val="93FFE8">
                  <a:tint val="23500"/>
                  <a:satMod val="160000"/>
                </a:srgbClr>
              </a:gs>
            </a:gsLst>
            <a:lin ang="2700000" scaled="1"/>
            <a:tileRect/>
          </a:gradFill>
          <a:ln>
            <a:solidFill>
              <a:srgbClr val="93FFE8"/>
            </a:solidFill>
          </a:ln>
          <a:effectLst>
            <a:outerShdw blurRad="50800" dist="127000" dir="5760000" sx="103000" sy="103000" algn="t" rotWithShape="0">
              <a:srgbClr val="93FFE8">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4. How can I view student progress on Karel?</a:t>
            </a:r>
            <a:endParaRPr lang="en-US" sz="2400">
              <a:latin typeface="Segoe UI Light" panose="020B0502040204020203" pitchFamily="34" charset="0"/>
              <a:ea typeface="Calibri"/>
              <a:cs typeface="Segoe UI Light" panose="020B0502040204020203" pitchFamily="34" charset="0"/>
            </a:endParaRPr>
          </a:p>
        </p:txBody>
      </p:sp>
      <p:sp>
        <p:nvSpPr>
          <p:cNvPr id="28" name="TextBox 27">
            <a:hlinkClick r:id="rId6" action="ppaction://hlinksldjump"/>
            <a:extLst>
              <a:ext uri="{FF2B5EF4-FFF2-40B4-BE49-F238E27FC236}">
                <a16:creationId xmlns:a16="http://schemas.microsoft.com/office/drawing/2014/main" id="{30AF7542-FE7D-01A7-11D8-7DB4CE8519C9}"/>
              </a:ext>
            </a:extLst>
          </p:cNvPr>
          <p:cNvSpPr txBox="1"/>
          <p:nvPr/>
        </p:nvSpPr>
        <p:spPr>
          <a:xfrm>
            <a:off x="1408857" y="3828756"/>
            <a:ext cx="4320296" cy="919401"/>
          </a:xfrm>
          <a:prstGeom prst="roundRect">
            <a:avLst/>
          </a:prstGeom>
          <a:solidFill>
            <a:srgbClr val="ED7D31"/>
          </a:solidFill>
          <a:ln>
            <a:solidFill>
              <a:srgbClr val="ED7D31"/>
            </a:solidFill>
          </a:ln>
          <a:effectLst>
            <a:outerShdw blurRad="50800" dist="127000" dir="5760000" sx="103000" sy="103000" algn="t" rotWithShape="0">
              <a:srgbClr val="ED7D31">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3. How can I use and customise Karel?</a:t>
            </a:r>
            <a:endParaRPr lang="en-US" sz="2400">
              <a:latin typeface="Segoe UI Light" panose="020B0502040204020203" pitchFamily="34" charset="0"/>
              <a:ea typeface="Calibri"/>
              <a:cs typeface="Segoe UI Light" panose="020B0502040204020203" pitchFamily="34" charset="0"/>
            </a:endParaRPr>
          </a:p>
        </p:txBody>
      </p:sp>
      <p:cxnSp>
        <p:nvCxnSpPr>
          <p:cNvPr id="8" name="Straight Connector 21">
            <a:extLst>
              <a:ext uri="{FF2B5EF4-FFF2-40B4-BE49-F238E27FC236}">
                <a16:creationId xmlns:a16="http://schemas.microsoft.com/office/drawing/2014/main" id="{12388ACB-BDCF-3F8B-6940-123C34ED9857}"/>
              </a:ext>
            </a:extLst>
          </p:cNvPr>
          <p:cNvCxnSpPr>
            <a:cxnSpLocks/>
            <a:stCxn id="23" idx="1"/>
            <a:endCxn id="28" idx="2"/>
          </p:cNvCxnSpPr>
          <p:nvPr/>
        </p:nvCxnSpPr>
        <p:spPr>
          <a:xfrm rot="10800000">
            <a:off x="3569005" y="4748157"/>
            <a:ext cx="2631774" cy="370132"/>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a:extLst>
              <a:ext uri="{FF2B5EF4-FFF2-40B4-BE49-F238E27FC236}">
                <a16:creationId xmlns:a16="http://schemas.microsoft.com/office/drawing/2014/main" id="{1FA1E416-5DC4-DC06-98AB-047EE6FE2BE0}"/>
              </a:ext>
            </a:extLst>
          </p:cNvPr>
          <p:cNvCxnSpPr>
            <a:cxnSpLocks/>
            <a:stCxn id="5" idx="0"/>
          </p:cNvCxnSpPr>
          <p:nvPr/>
        </p:nvCxnSpPr>
        <p:spPr>
          <a:xfrm rot="16200000" flipV="1">
            <a:off x="6830395" y="624336"/>
            <a:ext cx="427389" cy="2629868"/>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060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00050" y="110800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Block-based program builder</a:t>
            </a:r>
            <a:endParaRPr lang="en-US" sz="3000" b="1">
              <a:solidFill>
                <a:schemeClr val="bg1"/>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F8BB1069-8F21-12F7-67EC-B4C0EF0AB972}"/>
              </a:ext>
            </a:extLst>
          </p:cNvPr>
          <p:cNvPicPr>
            <a:picLocks noChangeAspect="1"/>
          </p:cNvPicPr>
          <p:nvPr/>
        </p:nvPicPr>
        <p:blipFill rotWithShape="1">
          <a:blip r:embed="rId3"/>
          <a:srcRect l="33405" b="36887"/>
          <a:stretch/>
        </p:blipFill>
        <p:spPr>
          <a:xfrm>
            <a:off x="972133" y="2215467"/>
            <a:ext cx="5108847" cy="3530088"/>
          </a:xfrm>
          <a:prstGeom prst="roundRect">
            <a:avLst>
              <a:gd name="adj" fmla="val 9070"/>
            </a:avLst>
          </a:prstGeom>
          <a:ln>
            <a:solidFill>
              <a:srgbClr val="FFD966"/>
            </a:solidFill>
          </a:ln>
        </p:spPr>
      </p:pic>
      <p:grpSp>
        <p:nvGrpSpPr>
          <p:cNvPr id="31" name="Group 30">
            <a:extLst>
              <a:ext uri="{FF2B5EF4-FFF2-40B4-BE49-F238E27FC236}">
                <a16:creationId xmlns:a16="http://schemas.microsoft.com/office/drawing/2014/main" id="{DAFCDB3E-B4F5-DC6C-5631-7F387E63CF08}"/>
              </a:ext>
            </a:extLst>
          </p:cNvPr>
          <p:cNvGrpSpPr/>
          <p:nvPr/>
        </p:nvGrpSpPr>
        <p:grpSpPr>
          <a:xfrm>
            <a:off x="6507527" y="2853130"/>
            <a:ext cx="4706621" cy="2439086"/>
            <a:chOff x="6375160" y="2576903"/>
            <a:chExt cx="4706621" cy="1160183"/>
          </a:xfrm>
        </p:grpSpPr>
        <p:grpSp>
          <p:nvGrpSpPr>
            <p:cNvPr id="5" name="Group 4">
              <a:extLst>
                <a:ext uri="{FF2B5EF4-FFF2-40B4-BE49-F238E27FC236}">
                  <a16:creationId xmlns:a16="http://schemas.microsoft.com/office/drawing/2014/main" id="{03181014-0E05-172C-511E-069E86C1EFDB}"/>
                </a:ext>
              </a:extLst>
            </p:cNvPr>
            <p:cNvGrpSpPr/>
            <p:nvPr/>
          </p:nvGrpSpPr>
          <p:grpSpPr>
            <a:xfrm>
              <a:off x="6375160" y="2576903"/>
              <a:ext cx="4706621" cy="1160183"/>
              <a:chOff x="937430" y="5012940"/>
              <a:chExt cx="9306165" cy="1245302"/>
            </a:xfrm>
            <a:solidFill>
              <a:srgbClr val="FFE699"/>
            </a:solidFill>
          </p:grpSpPr>
          <p:sp>
            <p:nvSpPr>
              <p:cNvPr id="9" name="Rectangle: Rounded Corners 8">
                <a:extLst>
                  <a:ext uri="{FF2B5EF4-FFF2-40B4-BE49-F238E27FC236}">
                    <a16:creationId xmlns:a16="http://schemas.microsoft.com/office/drawing/2014/main" id="{CB40487A-AFEA-686D-1013-A207BCC5EDAA}"/>
                  </a:ext>
                </a:extLst>
              </p:cNvPr>
              <p:cNvSpPr/>
              <p:nvPr/>
            </p:nvSpPr>
            <p:spPr>
              <a:xfrm>
                <a:off x="937430" y="5012940"/>
                <a:ext cx="9306165" cy="1245302"/>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28140C-5FC1-ECE4-0427-FD949C0DE319}"/>
                  </a:ext>
                </a:extLst>
              </p:cNvPr>
              <p:cNvSpPr txBox="1"/>
              <p:nvPr/>
            </p:nvSpPr>
            <p:spPr>
              <a:xfrm>
                <a:off x="2345643" y="5119929"/>
                <a:ext cx="7739307" cy="1037115"/>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US">
                    <a:latin typeface="Segoe UI"/>
                    <a:cs typeface="Segoe UI"/>
                  </a:rPr>
                  <a:t>Students can </a:t>
                </a:r>
                <a:r>
                  <a:rPr lang="en-US" b="1">
                    <a:latin typeface="Segoe UI"/>
                    <a:cs typeface="Segoe UI"/>
                  </a:rPr>
                  <a:t>drag</a:t>
                </a:r>
                <a:r>
                  <a:rPr lang="en-US">
                    <a:latin typeface="Segoe UI"/>
                    <a:cs typeface="Segoe UI"/>
                  </a:rPr>
                  <a:t> and </a:t>
                </a:r>
                <a:r>
                  <a:rPr lang="en-US" b="1">
                    <a:latin typeface="Segoe UI"/>
                    <a:cs typeface="Segoe UI"/>
                  </a:rPr>
                  <a:t>drop</a:t>
                </a:r>
                <a:r>
                  <a:rPr lang="en-US">
                    <a:latin typeface="Segoe UI"/>
                    <a:cs typeface="Segoe UI"/>
                  </a:rPr>
                  <a:t> the instructions from the toolbox to the workspace. </a:t>
                </a:r>
              </a:p>
              <a:p>
                <a:pPr>
                  <a:tabLst>
                    <a:tab pos="539750" algn="l"/>
                    <a:tab pos="756285" algn="l"/>
                    <a:tab pos="972185" algn="l"/>
                  </a:tabLst>
                </a:pPr>
                <a:endParaRPr lang="en-US">
                  <a:latin typeface="Segoe UI"/>
                  <a:cs typeface="Segoe UI"/>
                </a:endParaRPr>
              </a:p>
              <a:p>
                <a:pPr>
                  <a:tabLst>
                    <a:tab pos="539750" algn="l"/>
                    <a:tab pos="756285" algn="l"/>
                    <a:tab pos="972185" algn="l"/>
                  </a:tabLst>
                </a:pPr>
                <a:r>
                  <a:rPr lang="en-US">
                    <a:latin typeface="Segoe UI"/>
                    <a:cs typeface="Segoe UI"/>
                  </a:rPr>
                  <a:t>Students must place the code blocks inside the ‘define main’ block for the program to play correctly.</a:t>
                </a:r>
                <a:endParaRPr lang="en-US">
                  <a:effectLst/>
                  <a:latin typeface="Segoe UI"/>
                  <a:ea typeface="Calibri"/>
                  <a:cs typeface="Segoe UI"/>
                </a:endParaRPr>
              </a:p>
            </p:txBody>
          </p:sp>
        </p:grpSp>
        <p:pic>
          <p:nvPicPr>
            <p:cNvPr id="21" name="Graphic 20" descr="Touchscreen with solid fill">
              <a:extLst>
                <a:ext uri="{FF2B5EF4-FFF2-40B4-BE49-F238E27FC236}">
                  <a16:creationId xmlns:a16="http://schemas.microsoft.com/office/drawing/2014/main" id="{D8379B88-44D8-B0A3-B27F-626542273D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2901" y="2975890"/>
              <a:ext cx="684467" cy="339735"/>
            </a:xfrm>
            <a:prstGeom prst="rect">
              <a:avLst/>
            </a:prstGeom>
          </p:spPr>
        </p:pic>
      </p:grpSp>
      <p:sp>
        <p:nvSpPr>
          <p:cNvPr id="22" name="Rectangle: Rounded Corners 21">
            <a:hlinkClick r:id="rId6" action="ppaction://hlinksldjump"/>
            <a:extLst>
              <a:ext uri="{FF2B5EF4-FFF2-40B4-BE49-F238E27FC236}">
                <a16:creationId xmlns:a16="http://schemas.microsoft.com/office/drawing/2014/main" id="{8ACE5CFD-AE9E-E885-6454-CD43FBE363A3}"/>
              </a:ext>
            </a:extLst>
          </p:cNvPr>
          <p:cNvSpPr/>
          <p:nvPr/>
        </p:nvSpPr>
        <p:spPr>
          <a:xfrm>
            <a:off x="-178897" y="1488798"/>
            <a:ext cx="1012196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The toolbox contains pre-defined code blocks which can be used to build a program</a:t>
            </a:r>
            <a:endParaRPr lang="en-US" b="1" i="1">
              <a:solidFill>
                <a:schemeClr val="tx1"/>
              </a:solidFill>
              <a:latin typeface="Segoe UI" panose="020B0502040204020203" pitchFamily="34" charset="0"/>
              <a:cs typeface="Segoe UI" panose="020B0502040204020203" pitchFamily="34" charset="0"/>
            </a:endParaRPr>
          </a:p>
        </p:txBody>
      </p:sp>
      <p:grpSp>
        <p:nvGrpSpPr>
          <p:cNvPr id="24" name="Group 23">
            <a:extLst>
              <a:ext uri="{FF2B5EF4-FFF2-40B4-BE49-F238E27FC236}">
                <a16:creationId xmlns:a16="http://schemas.microsoft.com/office/drawing/2014/main" id="{D869C23E-05B8-BC5C-D429-B81CF4D95B9C}"/>
              </a:ext>
            </a:extLst>
          </p:cNvPr>
          <p:cNvGrpSpPr/>
          <p:nvPr/>
        </p:nvGrpSpPr>
        <p:grpSpPr>
          <a:xfrm>
            <a:off x="3175613" y="4962805"/>
            <a:ext cx="1226658" cy="658822"/>
            <a:chOff x="937430" y="4917264"/>
            <a:chExt cx="9306165" cy="1064409"/>
          </a:xfrm>
          <a:solidFill>
            <a:srgbClr val="93FFE8">
              <a:alpha val="85098"/>
            </a:srgbClr>
          </a:solidFill>
        </p:grpSpPr>
        <p:sp>
          <p:nvSpPr>
            <p:cNvPr id="26" name="Rectangle: Rounded Corners 25">
              <a:extLst>
                <a:ext uri="{FF2B5EF4-FFF2-40B4-BE49-F238E27FC236}">
                  <a16:creationId xmlns:a16="http://schemas.microsoft.com/office/drawing/2014/main" id="{F5F0E72F-881B-4FF4-9310-5F9AEA3D3662}"/>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7BF5DD7-865B-758B-4F0B-DDF6A2CE562B}"/>
                </a:ext>
              </a:extLst>
            </p:cNvPr>
            <p:cNvSpPr txBox="1"/>
            <p:nvPr/>
          </p:nvSpPr>
          <p:spPr>
            <a:xfrm>
              <a:off x="1197029" y="5149450"/>
              <a:ext cx="8851990" cy="546976"/>
            </a:xfrm>
            <a:prstGeom prst="rect">
              <a:avLst/>
            </a:prstGeom>
            <a:noFill/>
            <a:ln>
              <a:noFill/>
            </a:ln>
          </p:spPr>
          <p:txBody>
            <a:bodyPr wrap="square" rtlCol="0" anchor="ctr">
              <a:spAutoFit/>
            </a:bodyPr>
            <a:lstStyle/>
            <a:p>
              <a:pPr algn="ctr">
                <a:tabLst>
                  <a:tab pos="539750" algn="l"/>
                  <a:tab pos="756285" algn="l"/>
                  <a:tab pos="972185" algn="l"/>
                </a:tabLst>
              </a:pPr>
              <a:r>
                <a:rPr lang="en-GB" sz="1600" b="1">
                  <a:latin typeface="Segoe UI"/>
                  <a:ea typeface="Calibri"/>
                  <a:cs typeface="Segoe UI"/>
                </a:rPr>
                <a:t>Toolbox</a:t>
              </a:r>
              <a:endParaRPr lang="en-US" sz="1600" b="1">
                <a:effectLst/>
                <a:latin typeface="Segoe UI"/>
                <a:ea typeface="Calibri"/>
                <a:cs typeface="Segoe UI"/>
              </a:endParaRPr>
            </a:p>
          </p:txBody>
        </p:sp>
      </p:grpSp>
      <p:grpSp>
        <p:nvGrpSpPr>
          <p:cNvPr id="28" name="Group 27">
            <a:extLst>
              <a:ext uri="{FF2B5EF4-FFF2-40B4-BE49-F238E27FC236}">
                <a16:creationId xmlns:a16="http://schemas.microsoft.com/office/drawing/2014/main" id="{15E46A9D-B6C8-05CD-5BC3-D99384725927}"/>
              </a:ext>
            </a:extLst>
          </p:cNvPr>
          <p:cNvGrpSpPr/>
          <p:nvPr/>
        </p:nvGrpSpPr>
        <p:grpSpPr>
          <a:xfrm>
            <a:off x="4541305" y="4978785"/>
            <a:ext cx="1396003" cy="658822"/>
            <a:chOff x="937430" y="4917264"/>
            <a:chExt cx="9306165" cy="1064409"/>
          </a:xfrm>
          <a:solidFill>
            <a:srgbClr val="93FFE8">
              <a:alpha val="85098"/>
            </a:srgbClr>
          </a:solidFill>
        </p:grpSpPr>
        <p:sp>
          <p:nvSpPr>
            <p:cNvPr id="29" name="Rectangle: Rounded Corners 28">
              <a:extLst>
                <a:ext uri="{FF2B5EF4-FFF2-40B4-BE49-F238E27FC236}">
                  <a16:creationId xmlns:a16="http://schemas.microsoft.com/office/drawing/2014/main" id="{235EB645-AFC3-28F8-3219-FA01B72A0DED}"/>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4AABAF0-634A-B9CA-BC52-D821D277CF65}"/>
                </a:ext>
              </a:extLst>
            </p:cNvPr>
            <p:cNvSpPr txBox="1"/>
            <p:nvPr/>
          </p:nvSpPr>
          <p:spPr>
            <a:xfrm>
              <a:off x="1197024" y="4950551"/>
              <a:ext cx="8851990" cy="944777"/>
            </a:xfrm>
            <a:prstGeom prst="rect">
              <a:avLst/>
            </a:prstGeom>
            <a:noFill/>
            <a:ln>
              <a:noFill/>
            </a:ln>
          </p:spPr>
          <p:txBody>
            <a:bodyPr wrap="square" rtlCol="0" anchor="ctr">
              <a:spAutoFit/>
            </a:bodyPr>
            <a:lstStyle/>
            <a:p>
              <a:pPr algn="ctr">
                <a:tabLst>
                  <a:tab pos="539750" algn="l"/>
                  <a:tab pos="756285" algn="l"/>
                  <a:tab pos="972185" algn="l"/>
                </a:tabLst>
              </a:pPr>
              <a:r>
                <a:rPr lang="en-GB" sz="1600" b="1">
                  <a:effectLst/>
                  <a:latin typeface="Segoe UI"/>
                  <a:ea typeface="Calibri"/>
                  <a:cs typeface="Segoe UI"/>
                </a:rPr>
                <a:t>Workspace</a:t>
              </a:r>
              <a:endParaRPr lang="en-US" sz="1600" b="1">
                <a:effectLst/>
                <a:latin typeface="Segoe UI"/>
                <a:ea typeface="Calibri"/>
                <a:cs typeface="Segoe UI"/>
              </a:endParaRPr>
            </a:p>
          </p:txBody>
        </p:sp>
      </p:grpSp>
      <p:pic>
        <p:nvPicPr>
          <p:cNvPr id="2" name="Graphic 1" descr="Badge 3 with solid fill">
            <a:hlinkClick r:id="rId7" action="ppaction://hlinksldjump"/>
            <a:extLst>
              <a:ext uri="{FF2B5EF4-FFF2-40B4-BE49-F238E27FC236}">
                <a16:creationId xmlns:a16="http://schemas.microsoft.com/office/drawing/2014/main" id="{9DF29941-5C14-AD17-249D-B597D60859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17926" y="384115"/>
            <a:ext cx="597267" cy="597267"/>
          </a:xfrm>
          <a:prstGeom prst="rect">
            <a:avLst/>
          </a:prstGeom>
          <a:effectLst>
            <a:innerShdw blurRad="63500" dist="50800" dir="16200000">
              <a:prstClr val="black">
                <a:alpha val="50000"/>
              </a:prstClr>
            </a:innerShdw>
          </a:effectLst>
        </p:spPr>
      </p:pic>
      <p:sp>
        <p:nvSpPr>
          <p:cNvPr id="6" name="Rectangle: Rounded Corners 5">
            <a:extLst>
              <a:ext uri="{FF2B5EF4-FFF2-40B4-BE49-F238E27FC236}">
                <a16:creationId xmlns:a16="http://schemas.microsoft.com/office/drawing/2014/main" id="{DA83A362-56F3-753A-95B3-CA8040746C55}"/>
              </a:ext>
            </a:extLst>
          </p:cNvPr>
          <p:cNvSpPr/>
          <p:nvPr/>
        </p:nvSpPr>
        <p:spPr>
          <a:xfrm>
            <a:off x="2084173" y="2852933"/>
            <a:ext cx="1014034" cy="3433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2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15069"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Task Instructions</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9" name="Rectangle 8">
            <a:extLst>
              <a:ext uri="{FF2B5EF4-FFF2-40B4-BE49-F238E27FC236}">
                <a16:creationId xmlns:a16="http://schemas.microsoft.com/office/drawing/2014/main" id="{E67EBC2C-A32D-C375-A4F9-0A1B53DEA515}"/>
              </a:ext>
            </a:extLst>
          </p:cNvPr>
          <p:cNvSpPr/>
          <p:nvPr/>
        </p:nvSpPr>
        <p:spPr>
          <a:xfrm>
            <a:off x="1296884" y="3312285"/>
            <a:ext cx="4065669" cy="1477328"/>
          </a:xfrm>
          <a:prstGeom prst="rect">
            <a:avLst/>
          </a:prstGeom>
          <a:effectLst/>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Instructions can reinforce the desired </a:t>
            </a:r>
            <a:r>
              <a:rPr lang="en-GB" b="1">
                <a:latin typeface="Segoe UI" panose="020B0502040204020203" pitchFamily="34" charset="0"/>
                <a:cs typeface="Segoe UI" panose="020B0502040204020203" pitchFamily="34" charset="0"/>
              </a:rPr>
              <a:t>goal </a:t>
            </a:r>
            <a:r>
              <a:rPr lang="en-GB">
                <a:latin typeface="Segoe UI" panose="020B0502040204020203" pitchFamily="34" charset="0"/>
                <a:cs typeface="Segoe UI" panose="020B0502040204020203" pitchFamily="34" charset="0"/>
              </a:rPr>
              <a:t>state or provide further criteria by which the solution will be assessed (e.g. using a maximum number of code blocks in the program).</a:t>
            </a:r>
            <a:endParaRPr lang="en-GB" b="1">
              <a:latin typeface="Segoe UI" panose="020B0502040204020203" pitchFamily="34" charset="0"/>
              <a:cs typeface="Segoe UI" panose="020B0502040204020203" pitchFamily="34" charset="0"/>
            </a:endParaRPr>
          </a:p>
        </p:txBody>
      </p:sp>
      <p:pic>
        <p:nvPicPr>
          <p:cNvPr id="1026" name="Picture 1">
            <a:extLst>
              <a:ext uri="{FF2B5EF4-FFF2-40B4-BE49-F238E27FC236}">
                <a16:creationId xmlns:a16="http://schemas.microsoft.com/office/drawing/2014/main" id="{3BEE4B02-17BE-93EC-E280-1BE4B471A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161"/>
          <a:stretch/>
        </p:blipFill>
        <p:spPr bwMode="auto">
          <a:xfrm>
            <a:off x="5760033" y="2264367"/>
            <a:ext cx="5135083" cy="3827233"/>
          </a:xfrm>
          <a:prstGeom prst="roundRect">
            <a:avLst>
              <a:gd name="adj" fmla="val 9070"/>
            </a:avLst>
          </a:prstGeom>
          <a:ln>
            <a:solidFill>
              <a:srgbClr val="FFD966"/>
            </a:solidFill>
          </a:ln>
          <a:extLst>
            <a:ext uri="{909E8E84-426E-40DD-AFC4-6F175D3DCCD1}">
              <a14:hiddenFill xmlns:a14="http://schemas.microsoft.com/office/drawing/2010/main">
                <a:solidFill>
                  <a:srgbClr val="FFFFFF"/>
                </a:solidFill>
              </a14:hiddenFill>
            </a:ext>
          </a:extLst>
        </p:spPr>
      </p:pic>
      <p:pic>
        <p:nvPicPr>
          <p:cNvPr id="2" name="Graphic 1" descr="Badge 4 with solid fill">
            <a:hlinkClick r:id="rId4" action="ppaction://hlinksldjump"/>
            <a:extLst>
              <a:ext uri="{FF2B5EF4-FFF2-40B4-BE49-F238E27FC236}">
                <a16:creationId xmlns:a16="http://schemas.microsoft.com/office/drawing/2014/main" id="{6CE7A156-1056-17C8-F783-919D42E612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6627" y="405750"/>
            <a:ext cx="559636" cy="559636"/>
          </a:xfrm>
          <a:prstGeom prst="rect">
            <a:avLst/>
          </a:prstGeom>
          <a:effectLst>
            <a:innerShdw blurRad="63500" dist="50800" dir="16200000">
              <a:prstClr val="black">
                <a:alpha val="50000"/>
              </a:prstClr>
            </a:innerShdw>
          </a:effectLst>
        </p:spPr>
      </p:pic>
      <p:sp>
        <p:nvSpPr>
          <p:cNvPr id="10" name="Rectangle: Rounded Corners 9">
            <a:hlinkClick r:id="rId7" action="ppaction://hlinksldjump"/>
            <a:extLst>
              <a:ext uri="{FF2B5EF4-FFF2-40B4-BE49-F238E27FC236}">
                <a16:creationId xmlns:a16="http://schemas.microsoft.com/office/drawing/2014/main" id="{542860F4-48F1-59DE-D45D-5F1945807D98}"/>
              </a:ext>
            </a:extLst>
          </p:cNvPr>
          <p:cNvSpPr/>
          <p:nvPr/>
        </p:nvSpPr>
        <p:spPr>
          <a:xfrm>
            <a:off x="-98479" y="1488110"/>
            <a:ext cx="1115882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tx1"/>
                </a:solidFill>
                <a:latin typeface="Segoe UI" panose="020B0502040204020203" pitchFamily="34" charset="0"/>
                <a:cs typeface="Segoe UI" panose="020B0502040204020203" pitchFamily="34" charset="0"/>
              </a:rPr>
              <a:t>Task instructions state what students must do in the task and what the desired goal(s) are.</a:t>
            </a:r>
          </a:p>
        </p:txBody>
      </p:sp>
    </p:spTree>
    <p:extLst>
      <p:ext uri="{BB962C8B-B14F-4D97-AF65-F5344CB8AC3E}">
        <p14:creationId xmlns:p14="http://schemas.microsoft.com/office/powerpoint/2010/main" val="2437061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Play Button</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3" action="ppaction://hlinksldjump"/>
            <a:extLst>
              <a:ext uri="{FF2B5EF4-FFF2-40B4-BE49-F238E27FC236}">
                <a16:creationId xmlns:a16="http://schemas.microsoft.com/office/drawing/2014/main" id="{8339A469-BEDD-47E6-0CFC-0ACE04976461}"/>
              </a:ext>
            </a:extLst>
          </p:cNvPr>
          <p:cNvSpPr/>
          <p:nvPr/>
        </p:nvSpPr>
        <p:spPr>
          <a:xfrm>
            <a:off x="-178898" y="1488798"/>
            <a:ext cx="8941844"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The play button allows the student to run and test their code.</a:t>
            </a:r>
            <a:endParaRPr lang="en-US" b="1" i="1">
              <a:solidFill>
                <a:schemeClr val="tx1"/>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6AD7589-6DFF-20B6-34F9-E4EF03C716BF}"/>
              </a:ext>
            </a:extLst>
          </p:cNvPr>
          <p:cNvPicPr>
            <a:picLocks noChangeAspect="1"/>
          </p:cNvPicPr>
          <p:nvPr/>
        </p:nvPicPr>
        <p:blipFill>
          <a:blip r:embed="rId4"/>
          <a:stretch>
            <a:fillRect/>
          </a:stretch>
        </p:blipFill>
        <p:spPr>
          <a:xfrm>
            <a:off x="613079" y="2353875"/>
            <a:ext cx="7089006" cy="3492448"/>
          </a:xfrm>
          <a:prstGeom prst="roundRect">
            <a:avLst>
              <a:gd name="adj" fmla="val 9070"/>
            </a:avLst>
          </a:prstGeom>
          <a:ln>
            <a:solidFill>
              <a:srgbClr val="FFD966"/>
            </a:solidFill>
          </a:ln>
        </p:spPr>
      </p:pic>
      <p:cxnSp>
        <p:nvCxnSpPr>
          <p:cNvPr id="32" name="Straight Connector 21">
            <a:extLst>
              <a:ext uri="{FF2B5EF4-FFF2-40B4-BE49-F238E27FC236}">
                <a16:creationId xmlns:a16="http://schemas.microsoft.com/office/drawing/2014/main" id="{888E1E81-137A-1A6F-A064-DB26C32F9557}"/>
              </a:ext>
            </a:extLst>
          </p:cNvPr>
          <p:cNvCxnSpPr>
            <a:cxnSpLocks/>
            <a:stCxn id="24" idx="1"/>
            <a:endCxn id="35" idx="3"/>
          </p:cNvCxnSpPr>
          <p:nvPr/>
        </p:nvCxnSpPr>
        <p:spPr>
          <a:xfrm rot="10800000" flipV="1">
            <a:off x="1280277" y="4227148"/>
            <a:ext cx="5108491" cy="1370260"/>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B03C475-550A-5F85-E5F1-44F4252E42BA}"/>
              </a:ext>
            </a:extLst>
          </p:cNvPr>
          <p:cNvSpPr/>
          <p:nvPr/>
        </p:nvSpPr>
        <p:spPr>
          <a:xfrm>
            <a:off x="622832" y="5442945"/>
            <a:ext cx="657444" cy="308925"/>
          </a:xfrm>
          <a:prstGeom prst="roundRect">
            <a:avLst/>
          </a:prstGeom>
          <a:solidFill>
            <a:srgbClr val="FFD9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19BC8C-10A9-099B-68A0-FC6854A99245}"/>
              </a:ext>
            </a:extLst>
          </p:cNvPr>
          <p:cNvGrpSpPr/>
          <p:nvPr/>
        </p:nvGrpSpPr>
        <p:grpSpPr>
          <a:xfrm>
            <a:off x="6388767" y="3412739"/>
            <a:ext cx="5251297" cy="1628817"/>
            <a:chOff x="991861" y="2012222"/>
            <a:chExt cx="10238313" cy="1291443"/>
          </a:xfrm>
          <a:solidFill>
            <a:srgbClr val="FFE699"/>
          </a:solidFill>
        </p:grpSpPr>
        <p:grpSp>
          <p:nvGrpSpPr>
            <p:cNvPr id="22" name="Group 21">
              <a:extLst>
                <a:ext uri="{FF2B5EF4-FFF2-40B4-BE49-F238E27FC236}">
                  <a16:creationId xmlns:a16="http://schemas.microsoft.com/office/drawing/2014/main" id="{9919CF09-A6C0-8EA1-B4DB-B5D03840C5F5}"/>
                </a:ext>
              </a:extLst>
            </p:cNvPr>
            <p:cNvGrpSpPr/>
            <p:nvPr/>
          </p:nvGrpSpPr>
          <p:grpSpPr>
            <a:xfrm>
              <a:off x="991861" y="2012222"/>
              <a:ext cx="10238313" cy="1291443"/>
              <a:chOff x="937430" y="4686109"/>
              <a:chExt cx="9306165" cy="1994470"/>
            </a:xfrm>
            <a:grpFill/>
          </p:grpSpPr>
          <p:sp>
            <p:nvSpPr>
              <p:cNvPr id="24" name="Rectangle: Rounded Corners 23">
                <a:extLst>
                  <a:ext uri="{FF2B5EF4-FFF2-40B4-BE49-F238E27FC236}">
                    <a16:creationId xmlns:a16="http://schemas.microsoft.com/office/drawing/2014/main" id="{EC206F17-5202-9DA7-CC17-197E120F5272}"/>
                  </a:ext>
                </a:extLst>
              </p:cNvPr>
              <p:cNvSpPr/>
              <p:nvPr/>
            </p:nvSpPr>
            <p:spPr>
              <a:xfrm>
                <a:off x="937430" y="4686109"/>
                <a:ext cx="9306165" cy="1994470"/>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CE31E58-BF30-A371-DC00-AB8E201C2FEE}"/>
                  </a:ext>
                </a:extLst>
              </p:cNvPr>
              <p:cNvSpPr txBox="1"/>
              <p:nvPr/>
            </p:nvSpPr>
            <p:spPr>
              <a:xfrm>
                <a:off x="2276194" y="4778857"/>
                <a:ext cx="7719223" cy="1808972"/>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At any point in the building process, students can click on </a:t>
                </a:r>
                <a:r>
                  <a:rPr lang="en-GB" b="1">
                    <a:latin typeface="Segoe UI"/>
                    <a:cs typeface="Segoe UI"/>
                  </a:rPr>
                  <a:t>play </a:t>
                </a:r>
                <a:r>
                  <a:rPr lang="en-GB">
                    <a:latin typeface="Segoe UI"/>
                    <a:cs typeface="Segoe UI"/>
                  </a:rPr>
                  <a:t>to test their code. Karel will move in the ‘Start’ world according to the instructions in the program.</a:t>
                </a:r>
                <a:endParaRPr lang="en-US">
                  <a:latin typeface="Segoe UI"/>
                  <a:cs typeface="Segoe UI"/>
                </a:endParaRPr>
              </a:p>
            </p:txBody>
          </p:sp>
        </p:grpSp>
        <p:pic>
          <p:nvPicPr>
            <p:cNvPr id="23" name="Graphic 22" descr="Touchscreen with solid fill">
              <a:extLst>
                <a:ext uri="{FF2B5EF4-FFF2-40B4-BE49-F238E27FC236}">
                  <a16:creationId xmlns:a16="http://schemas.microsoft.com/office/drawing/2014/main" id="{3D4F66FA-417A-CE13-AFD1-C0C13A046C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9103" y="2383399"/>
              <a:ext cx="1218378" cy="470059"/>
            </a:xfrm>
            <a:prstGeom prst="rect">
              <a:avLst/>
            </a:prstGeom>
          </p:spPr>
        </p:pic>
      </p:grpSp>
      <p:pic>
        <p:nvPicPr>
          <p:cNvPr id="2" name="Graphic 1" descr="Badge 5 with solid fill">
            <a:hlinkClick r:id="rId7" action="ppaction://hlinksldjump"/>
            <a:extLst>
              <a:ext uri="{FF2B5EF4-FFF2-40B4-BE49-F238E27FC236}">
                <a16:creationId xmlns:a16="http://schemas.microsoft.com/office/drawing/2014/main" id="{97294FDD-8234-E253-EF26-0103E24910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70173" y="396486"/>
            <a:ext cx="576834" cy="57683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9060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Play Speed Slider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16" name="Picture 15">
            <a:extLst>
              <a:ext uri="{FF2B5EF4-FFF2-40B4-BE49-F238E27FC236}">
                <a16:creationId xmlns:a16="http://schemas.microsoft.com/office/drawing/2014/main" id="{18BE74D7-4601-816F-113B-E7CEB8EA1E54}"/>
              </a:ext>
            </a:extLst>
          </p:cNvPr>
          <p:cNvPicPr>
            <a:picLocks noChangeAspect="1"/>
          </p:cNvPicPr>
          <p:nvPr/>
        </p:nvPicPr>
        <p:blipFill rotWithShape="1">
          <a:blip r:embed="rId3"/>
          <a:srcRect r="19591"/>
          <a:stretch/>
        </p:blipFill>
        <p:spPr>
          <a:xfrm>
            <a:off x="1160715" y="2203782"/>
            <a:ext cx="5557178" cy="3474238"/>
          </a:xfrm>
          <a:prstGeom prst="roundRect">
            <a:avLst>
              <a:gd name="adj" fmla="val 9070"/>
            </a:avLst>
          </a:prstGeom>
          <a:ln>
            <a:solidFill>
              <a:srgbClr val="FFD966"/>
            </a:solidFill>
          </a:ln>
        </p:spPr>
      </p:pic>
      <p:grpSp>
        <p:nvGrpSpPr>
          <p:cNvPr id="19" name="Group 18">
            <a:extLst>
              <a:ext uri="{FF2B5EF4-FFF2-40B4-BE49-F238E27FC236}">
                <a16:creationId xmlns:a16="http://schemas.microsoft.com/office/drawing/2014/main" id="{058BBB19-92A2-590E-5057-04154E56601E}"/>
              </a:ext>
            </a:extLst>
          </p:cNvPr>
          <p:cNvGrpSpPr/>
          <p:nvPr/>
        </p:nvGrpSpPr>
        <p:grpSpPr>
          <a:xfrm>
            <a:off x="5526838" y="2485026"/>
            <a:ext cx="5918436" cy="1557679"/>
            <a:chOff x="991861" y="2208105"/>
            <a:chExt cx="10238313" cy="847725"/>
          </a:xfrm>
          <a:solidFill>
            <a:srgbClr val="FFE699"/>
          </a:solidFill>
        </p:grpSpPr>
        <p:grpSp>
          <p:nvGrpSpPr>
            <p:cNvPr id="14" name="Group 13">
              <a:extLst>
                <a:ext uri="{FF2B5EF4-FFF2-40B4-BE49-F238E27FC236}">
                  <a16:creationId xmlns:a16="http://schemas.microsoft.com/office/drawing/2014/main" id="{EE75A23D-337A-83AE-8DBA-E33265C824AB}"/>
                </a:ext>
              </a:extLst>
            </p:cNvPr>
            <p:cNvGrpSpPr/>
            <p:nvPr/>
          </p:nvGrpSpPr>
          <p:grpSpPr>
            <a:xfrm>
              <a:off x="991861" y="2208105"/>
              <a:ext cx="10238313" cy="847725"/>
              <a:chOff x="937430" y="4988622"/>
              <a:chExt cx="9306165" cy="1309203"/>
            </a:xfrm>
            <a:grpFill/>
          </p:grpSpPr>
          <p:sp>
            <p:nvSpPr>
              <p:cNvPr id="18" name="Rectangle: Rounded Corners 17">
                <a:extLst>
                  <a:ext uri="{FF2B5EF4-FFF2-40B4-BE49-F238E27FC236}">
                    <a16:creationId xmlns:a16="http://schemas.microsoft.com/office/drawing/2014/main" id="{F7AE23AB-6CBA-CC4E-00C7-78D0B2A08DEE}"/>
                  </a:ext>
                </a:extLst>
              </p:cNvPr>
              <p:cNvSpPr/>
              <p:nvPr/>
            </p:nvSpPr>
            <p:spPr>
              <a:xfrm>
                <a:off x="937430" y="4988622"/>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00CA93-13CB-F63D-BDF7-B841AC6AC676}"/>
                  </a:ext>
                </a:extLst>
              </p:cNvPr>
              <p:cNvSpPr txBox="1"/>
              <p:nvPr/>
            </p:nvSpPr>
            <p:spPr>
              <a:xfrm>
                <a:off x="2276196" y="5138795"/>
                <a:ext cx="7967399" cy="1008856"/>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US">
                    <a:latin typeface="Segoe UI"/>
                    <a:cs typeface="Segoe UI"/>
                  </a:rPr>
                  <a:t>The </a:t>
                </a:r>
                <a:r>
                  <a:rPr lang="en-US" b="1">
                    <a:latin typeface="Segoe UI"/>
                    <a:cs typeface="Segoe UI"/>
                  </a:rPr>
                  <a:t>play speed slider </a:t>
                </a:r>
                <a:r>
                  <a:rPr lang="en-US">
                    <a:latin typeface="Segoe UI"/>
                    <a:cs typeface="Segoe UI"/>
                  </a:rPr>
                  <a:t>lets students adjust the speed at which the program plays (make it faster or slower) to help identify where an error is located, or what to do next.</a:t>
                </a:r>
              </a:p>
            </p:txBody>
          </p:sp>
        </p:grpSp>
        <p:pic>
          <p:nvPicPr>
            <p:cNvPr id="9" name="Graphic 8" descr="Touchscreen with solid fill">
              <a:extLst>
                <a:ext uri="{FF2B5EF4-FFF2-40B4-BE49-F238E27FC236}">
                  <a16:creationId xmlns:a16="http://schemas.microsoft.com/office/drawing/2014/main" id="{226A0A30-E42B-4369-CBFF-108FDD26E0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1406" y="2463334"/>
              <a:ext cx="1043330" cy="337269"/>
            </a:xfrm>
            <a:prstGeom prst="rect">
              <a:avLst/>
            </a:prstGeom>
          </p:spPr>
        </p:pic>
      </p:grpSp>
      <p:cxnSp>
        <p:nvCxnSpPr>
          <p:cNvPr id="20" name="Straight Connector 21">
            <a:extLst>
              <a:ext uri="{FF2B5EF4-FFF2-40B4-BE49-F238E27FC236}">
                <a16:creationId xmlns:a16="http://schemas.microsoft.com/office/drawing/2014/main" id="{0665F027-6610-FDD4-8AFD-83EA78DCA793}"/>
              </a:ext>
            </a:extLst>
          </p:cNvPr>
          <p:cNvCxnSpPr>
            <a:cxnSpLocks/>
            <a:endCxn id="24" idx="3"/>
          </p:cNvCxnSpPr>
          <p:nvPr/>
        </p:nvCxnSpPr>
        <p:spPr>
          <a:xfrm rot="5400000">
            <a:off x="6934336" y="3543653"/>
            <a:ext cx="1052669" cy="2050773"/>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C3FD37B-F4E4-7DB5-D90A-02DEC4EE394C}"/>
              </a:ext>
            </a:extLst>
          </p:cNvPr>
          <p:cNvSpPr/>
          <p:nvPr/>
        </p:nvSpPr>
        <p:spPr>
          <a:xfrm>
            <a:off x="5354638" y="4821545"/>
            <a:ext cx="1080645" cy="547657"/>
          </a:xfrm>
          <a:prstGeom prst="roundRect">
            <a:avLst/>
          </a:prstGeom>
          <a:solidFill>
            <a:srgbClr val="FFD9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hlinkClick r:id="rId6" action="ppaction://hlinksldjump"/>
            <a:extLst>
              <a:ext uri="{FF2B5EF4-FFF2-40B4-BE49-F238E27FC236}">
                <a16:creationId xmlns:a16="http://schemas.microsoft.com/office/drawing/2014/main" id="{DFEA8E43-A18F-8E3D-7407-A1BF9B768499}"/>
              </a:ext>
            </a:extLst>
          </p:cNvPr>
          <p:cNvSpPr/>
          <p:nvPr/>
        </p:nvSpPr>
        <p:spPr>
          <a:xfrm>
            <a:off x="-178898" y="1488798"/>
            <a:ext cx="1052010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This slider allows students to adjust the speed at which the program runs.</a:t>
            </a:r>
            <a:endParaRPr lang="en-US" b="1" i="1">
              <a:solidFill>
                <a:schemeClr val="tx1"/>
              </a:solidFill>
              <a:latin typeface="Segoe UI" panose="020B0502040204020203" pitchFamily="34" charset="0"/>
              <a:cs typeface="Segoe UI" panose="020B0502040204020203" pitchFamily="34" charset="0"/>
            </a:endParaRPr>
          </a:p>
        </p:txBody>
      </p:sp>
      <p:pic>
        <p:nvPicPr>
          <p:cNvPr id="15" name="Graphic 14" descr="Badge 6 with solid fill">
            <a:hlinkClick r:id="rId7" action="ppaction://hlinksldjump"/>
            <a:extLst>
              <a:ext uri="{FF2B5EF4-FFF2-40B4-BE49-F238E27FC236}">
                <a16:creationId xmlns:a16="http://schemas.microsoft.com/office/drawing/2014/main" id="{92940FEE-7020-55BB-AF58-2AFF7B6B14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9201" y="405749"/>
            <a:ext cx="548494" cy="54849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6624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Hint Button</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3" action="ppaction://hlinksldjump"/>
            <a:extLst>
              <a:ext uri="{FF2B5EF4-FFF2-40B4-BE49-F238E27FC236}">
                <a16:creationId xmlns:a16="http://schemas.microsoft.com/office/drawing/2014/main" id="{8339A469-BEDD-47E6-0CFC-0ACE04976461}"/>
              </a:ext>
            </a:extLst>
          </p:cNvPr>
          <p:cNvSpPr/>
          <p:nvPr/>
        </p:nvSpPr>
        <p:spPr>
          <a:xfrm>
            <a:off x="-178898" y="1488798"/>
            <a:ext cx="9096655"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The hint button offers extra feedback in case students are stuck.</a:t>
            </a:r>
            <a:endParaRPr lang="en-US" b="1" i="1">
              <a:solidFill>
                <a:schemeClr val="tx1"/>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526674F0-4F4D-3DAD-9D53-39B8C904150B}"/>
              </a:ext>
            </a:extLst>
          </p:cNvPr>
          <p:cNvPicPr>
            <a:picLocks noChangeAspect="1"/>
          </p:cNvPicPr>
          <p:nvPr/>
        </p:nvPicPr>
        <p:blipFill>
          <a:blip r:embed="rId4"/>
          <a:stretch>
            <a:fillRect/>
          </a:stretch>
        </p:blipFill>
        <p:spPr>
          <a:xfrm>
            <a:off x="2409095" y="2206826"/>
            <a:ext cx="7403845" cy="3813183"/>
          </a:xfrm>
          <a:prstGeom prst="roundRect">
            <a:avLst>
              <a:gd name="adj" fmla="val 9070"/>
            </a:avLst>
          </a:prstGeom>
          <a:ln>
            <a:solidFill>
              <a:srgbClr val="FFC000"/>
            </a:solidFill>
          </a:ln>
        </p:spPr>
      </p:pic>
      <p:sp>
        <p:nvSpPr>
          <p:cNvPr id="22" name="Rectangle: Rounded Corners 21">
            <a:extLst>
              <a:ext uri="{FF2B5EF4-FFF2-40B4-BE49-F238E27FC236}">
                <a16:creationId xmlns:a16="http://schemas.microsoft.com/office/drawing/2014/main" id="{C2D63BBA-0B54-10B9-625F-8F707084538D}"/>
              </a:ext>
            </a:extLst>
          </p:cNvPr>
          <p:cNvSpPr/>
          <p:nvPr/>
        </p:nvSpPr>
        <p:spPr>
          <a:xfrm>
            <a:off x="2292191" y="5486528"/>
            <a:ext cx="657444" cy="308925"/>
          </a:xfrm>
          <a:prstGeom prst="roundRect">
            <a:avLst/>
          </a:prstGeom>
          <a:solidFill>
            <a:srgbClr val="93FF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7 with solid fill">
            <a:hlinkClick r:id="rId5" action="ppaction://hlinksldjump"/>
            <a:extLst>
              <a:ext uri="{FF2B5EF4-FFF2-40B4-BE49-F238E27FC236}">
                <a16:creationId xmlns:a16="http://schemas.microsoft.com/office/drawing/2014/main" id="{97F1A583-C102-0725-1146-9332615D3F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994042" y="405750"/>
            <a:ext cx="574194" cy="57419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30743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hlinkClick r:id="rId3" action="ppaction://hlinksldjump"/>
            <a:extLst>
              <a:ext uri="{FF2B5EF4-FFF2-40B4-BE49-F238E27FC236}">
                <a16:creationId xmlns:a16="http://schemas.microsoft.com/office/drawing/2014/main" id="{E080EAD7-A9A9-9776-1FE9-BB47AD9884CE}"/>
              </a:ext>
            </a:extLst>
          </p:cNvPr>
          <p:cNvSpPr/>
          <p:nvPr/>
        </p:nvSpPr>
        <p:spPr>
          <a:xfrm>
            <a:off x="430088"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Pop-Up Messages</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5" name="Rectangle: Rounded Corners 4">
            <a:hlinkClick r:id="rId4" action="ppaction://hlinksldjump"/>
            <a:extLst>
              <a:ext uri="{FF2B5EF4-FFF2-40B4-BE49-F238E27FC236}">
                <a16:creationId xmlns:a16="http://schemas.microsoft.com/office/drawing/2014/main" id="{3C867607-286F-52A2-E8ED-185638386839}"/>
              </a:ext>
            </a:extLst>
          </p:cNvPr>
          <p:cNvSpPr/>
          <p:nvPr/>
        </p:nvSpPr>
        <p:spPr>
          <a:xfrm>
            <a:off x="-178898" y="1488798"/>
            <a:ext cx="9907360"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Pop-up messages offer feedback on the student’s code after they run it.</a:t>
            </a:r>
            <a:endParaRPr lang="en-US" b="1" i="1">
              <a:solidFill>
                <a:schemeClr val="tx1"/>
              </a:solidFill>
              <a:latin typeface="Segoe UI" panose="020B0502040204020203" pitchFamily="34" charset="0"/>
              <a:cs typeface="Segoe UI" panose="020B0502040204020203" pitchFamily="34" charset="0"/>
            </a:endParaRPr>
          </a:p>
        </p:txBody>
      </p:sp>
      <p:pic>
        <p:nvPicPr>
          <p:cNvPr id="10" name="Graphic 9" descr="Badge 8 with solid fill">
            <a:hlinkClick r:id="rId5" action="ppaction://hlinksldjump"/>
            <a:extLst>
              <a:ext uri="{FF2B5EF4-FFF2-40B4-BE49-F238E27FC236}">
                <a16:creationId xmlns:a16="http://schemas.microsoft.com/office/drawing/2014/main" id="{AD03B9C7-6D6F-4B38-EF79-428E8413F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922425" y="405750"/>
            <a:ext cx="547723" cy="547723"/>
          </a:xfrm>
          <a:prstGeom prst="rect">
            <a:avLst/>
          </a:prstGeom>
          <a:effectLst>
            <a:innerShdw blurRad="63500" dist="50800" dir="16200000">
              <a:prstClr val="black">
                <a:alpha val="50000"/>
              </a:prstClr>
            </a:innerShdw>
          </a:effectLst>
        </p:spPr>
      </p:pic>
      <p:grpSp>
        <p:nvGrpSpPr>
          <p:cNvPr id="6" name="Group 5">
            <a:extLst>
              <a:ext uri="{FF2B5EF4-FFF2-40B4-BE49-F238E27FC236}">
                <a16:creationId xmlns:a16="http://schemas.microsoft.com/office/drawing/2014/main" id="{1E19789A-EE1E-8CA1-0D03-07FF73A2498F}"/>
              </a:ext>
            </a:extLst>
          </p:cNvPr>
          <p:cNvGrpSpPr/>
          <p:nvPr/>
        </p:nvGrpSpPr>
        <p:grpSpPr>
          <a:xfrm>
            <a:off x="9978614" y="5567001"/>
            <a:ext cx="1583703" cy="369738"/>
            <a:chOff x="937430" y="4917264"/>
            <a:chExt cx="9306165" cy="1064409"/>
          </a:xfrm>
          <a:solidFill>
            <a:schemeClr val="accent2">
              <a:alpha val="85098"/>
            </a:schemeClr>
          </a:solidFill>
        </p:grpSpPr>
        <p:sp>
          <p:nvSpPr>
            <p:cNvPr id="11" name="Rectangle: Rounded Corners 10">
              <a:extLst>
                <a:ext uri="{FF2B5EF4-FFF2-40B4-BE49-F238E27FC236}">
                  <a16:creationId xmlns:a16="http://schemas.microsoft.com/office/drawing/2014/main" id="{5677BE27-B42F-C630-1788-559EA5DBA059}"/>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47808C-320C-44A8-2217-135CFB8AD614}"/>
                </a:ext>
              </a:extLst>
            </p:cNvPr>
            <p:cNvSpPr txBox="1"/>
            <p:nvPr/>
          </p:nvSpPr>
          <p:spPr>
            <a:xfrm>
              <a:off x="1197022" y="4950551"/>
              <a:ext cx="8851990" cy="944777"/>
            </a:xfrm>
            <a:prstGeom prst="rect">
              <a:avLst/>
            </a:prstGeom>
            <a:grpFill/>
            <a:ln>
              <a:noFill/>
            </a:ln>
          </p:spPr>
          <p:txBody>
            <a:bodyPr wrap="square" rtlCol="0" anchor="ctr">
              <a:spAutoFit/>
            </a:bodyPr>
            <a:lstStyle/>
            <a:p>
              <a:pPr algn="ctr">
                <a:tabLst>
                  <a:tab pos="539750" algn="l"/>
                  <a:tab pos="756285" algn="l"/>
                  <a:tab pos="972185" algn="l"/>
                </a:tabLst>
              </a:pPr>
              <a:r>
                <a:rPr lang="en-GB" sz="1600" b="1">
                  <a:effectLst/>
                  <a:latin typeface="Segoe UI"/>
                  <a:ea typeface="Calibri"/>
                  <a:cs typeface="Segoe UI"/>
                </a:rPr>
                <a:t>Move to quiz</a:t>
              </a:r>
              <a:endParaRPr lang="en-US" sz="1600" b="1">
                <a:effectLst/>
                <a:latin typeface="Segoe UI"/>
                <a:ea typeface="Calibri"/>
                <a:cs typeface="Segoe UI"/>
              </a:endParaRPr>
            </a:p>
          </p:txBody>
        </p:sp>
      </p:grpSp>
      <p:pic>
        <p:nvPicPr>
          <p:cNvPr id="16" name="Picture 15">
            <a:extLst>
              <a:ext uri="{FF2B5EF4-FFF2-40B4-BE49-F238E27FC236}">
                <a16:creationId xmlns:a16="http://schemas.microsoft.com/office/drawing/2014/main" id="{1DADF032-B3CE-0A85-31EE-D74049F6A661}"/>
              </a:ext>
            </a:extLst>
          </p:cNvPr>
          <p:cNvPicPr>
            <a:picLocks noChangeAspect="1"/>
          </p:cNvPicPr>
          <p:nvPr/>
        </p:nvPicPr>
        <p:blipFill>
          <a:blip r:embed="rId8"/>
          <a:stretch>
            <a:fillRect/>
          </a:stretch>
        </p:blipFill>
        <p:spPr>
          <a:xfrm>
            <a:off x="560798" y="2486377"/>
            <a:ext cx="6382369" cy="3271235"/>
          </a:xfrm>
          <a:prstGeom prst="roundRect">
            <a:avLst>
              <a:gd name="adj" fmla="val 9070"/>
            </a:avLst>
          </a:prstGeom>
          <a:ln>
            <a:solidFill>
              <a:srgbClr val="FFD966"/>
            </a:solidFill>
          </a:ln>
        </p:spPr>
      </p:pic>
      <p:grpSp>
        <p:nvGrpSpPr>
          <p:cNvPr id="17" name="Group 16">
            <a:extLst>
              <a:ext uri="{FF2B5EF4-FFF2-40B4-BE49-F238E27FC236}">
                <a16:creationId xmlns:a16="http://schemas.microsoft.com/office/drawing/2014/main" id="{31E956AD-D8F9-9D7C-5CAC-19F34D2FB2B6}"/>
              </a:ext>
            </a:extLst>
          </p:cNvPr>
          <p:cNvGrpSpPr/>
          <p:nvPr/>
        </p:nvGrpSpPr>
        <p:grpSpPr>
          <a:xfrm>
            <a:off x="6029799" y="3256951"/>
            <a:ext cx="5654036" cy="1244419"/>
            <a:chOff x="925625" y="4780118"/>
            <a:chExt cx="9306165" cy="1371113"/>
          </a:xfrm>
          <a:solidFill>
            <a:srgbClr val="93FFE8">
              <a:alpha val="85098"/>
            </a:srgbClr>
          </a:solidFill>
        </p:grpSpPr>
        <p:sp>
          <p:nvSpPr>
            <p:cNvPr id="18" name="Rectangle: Rounded Corners 17">
              <a:extLst>
                <a:ext uri="{FF2B5EF4-FFF2-40B4-BE49-F238E27FC236}">
                  <a16:creationId xmlns:a16="http://schemas.microsoft.com/office/drawing/2014/main" id="{722B9708-5F4F-3061-2FA7-C282F55D863C}"/>
                </a:ext>
              </a:extLst>
            </p:cNvPr>
            <p:cNvSpPr/>
            <p:nvPr/>
          </p:nvSpPr>
          <p:spPr>
            <a:xfrm>
              <a:off x="925625" y="4780118"/>
              <a:ext cx="9306165" cy="13711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4C257DE-A4A6-A341-86BB-ECCAFCB34369}"/>
                </a:ext>
              </a:extLst>
            </p:cNvPr>
            <p:cNvSpPr txBox="1"/>
            <p:nvPr/>
          </p:nvSpPr>
          <p:spPr>
            <a:xfrm>
              <a:off x="2335108" y="4811554"/>
              <a:ext cx="7536106" cy="1322534"/>
            </a:xfrm>
            <a:prstGeom prst="rect">
              <a:avLst/>
            </a:prstGeom>
            <a:noFill/>
            <a:ln>
              <a:noFill/>
            </a:ln>
          </p:spPr>
          <p:txBody>
            <a:bodyPr wrap="square" rtlCol="0" anchor="ctr">
              <a:spAutoFit/>
            </a:bodyPr>
            <a:lstStyle/>
            <a:p>
              <a:pPr>
                <a:tabLst>
                  <a:tab pos="539750" algn="l"/>
                  <a:tab pos="756285" algn="l"/>
                  <a:tab pos="972185" algn="l"/>
                </a:tabLst>
              </a:pPr>
              <a:r>
                <a:rPr lang="en-US">
                  <a:latin typeface="Segoe UI"/>
                  <a:cs typeface="Segoe UI"/>
                </a:rPr>
                <a:t>When students play their program, they receive feedback via </a:t>
              </a:r>
              <a:r>
                <a:rPr lang="en-US" b="1">
                  <a:latin typeface="Segoe UI"/>
                  <a:cs typeface="Segoe UI"/>
                </a:rPr>
                <a:t>pop-up</a:t>
              </a:r>
              <a:r>
                <a:rPr lang="en-US">
                  <a:latin typeface="Segoe UI"/>
                  <a:cs typeface="Segoe UI"/>
                </a:rPr>
                <a:t> </a:t>
              </a:r>
              <a:r>
                <a:rPr lang="en-US" b="1">
                  <a:latin typeface="Segoe UI"/>
                  <a:cs typeface="Segoe UI"/>
                </a:rPr>
                <a:t>messages </a:t>
              </a:r>
              <a:r>
                <a:rPr lang="en-US">
                  <a:latin typeface="Segoe UI"/>
                  <a:cs typeface="Segoe UI"/>
                </a:rPr>
                <a:t>on whether they achieved the goal or if there are any errors.</a:t>
              </a:r>
              <a:endParaRPr lang="en-GB">
                <a:latin typeface="Segoe UI"/>
                <a:cs typeface="Segoe UI"/>
              </a:endParaRPr>
            </a:p>
          </p:txBody>
        </p:sp>
      </p:grpSp>
      <p:pic>
        <p:nvPicPr>
          <p:cNvPr id="20" name="Graphic 19" descr="Lightbulb with solid fill">
            <a:extLst>
              <a:ext uri="{FF2B5EF4-FFF2-40B4-BE49-F238E27FC236}">
                <a16:creationId xmlns:a16="http://schemas.microsoft.com/office/drawing/2014/main" id="{8B786A20-60B9-059F-8F68-2FA161A61E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27481" y="3551045"/>
            <a:ext cx="658579" cy="626812"/>
          </a:xfrm>
          <a:prstGeom prst="rect">
            <a:avLst/>
          </a:prstGeom>
        </p:spPr>
      </p:pic>
    </p:spTree>
    <p:extLst>
      <p:ext uri="{BB962C8B-B14F-4D97-AF65-F5344CB8AC3E}">
        <p14:creationId xmlns:p14="http://schemas.microsoft.com/office/powerpoint/2010/main" val="229945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3"/>
            <a:ext cx="10179394" cy="320953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250446" y="3356490"/>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Hint</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 Speed Slider</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Timer</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0" name="Rectangle 9">
            <a:extLst>
              <a:ext uri="{FF2B5EF4-FFF2-40B4-BE49-F238E27FC236}">
                <a16:creationId xmlns:a16="http://schemas.microsoft.com/office/drawing/2014/main" id="{5C20531E-E0E4-A074-7DDE-02CAF6B115EB}"/>
              </a:ext>
            </a:extLst>
          </p:cNvPr>
          <p:cNvSpPr/>
          <p:nvPr/>
        </p:nvSpPr>
        <p:spPr>
          <a:xfrm>
            <a:off x="1024128" y="2380342"/>
            <a:ext cx="9870649" cy="83099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elements in Karel facilitates the diagnosis of errors in the code? Multiple options can be correct.</a:t>
            </a:r>
          </a:p>
        </p:txBody>
      </p:sp>
    </p:spTree>
    <p:extLst>
      <p:ext uri="{BB962C8B-B14F-4D97-AF65-F5344CB8AC3E}">
        <p14:creationId xmlns:p14="http://schemas.microsoft.com/office/powerpoint/2010/main" val="3845062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3"/>
            <a:ext cx="10179394" cy="3209532"/>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253994" y="1937969"/>
              <a:ext cx="6237772" cy="78553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elements in Karel facilitates the diagnosis of errors in the code? Multiple options can be correct.</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250446" y="3356490"/>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Hint</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 Speed Slider</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Timer</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540060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3"/>
            <a:ext cx="10179394" cy="3209532"/>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356390" y="1769665"/>
              <a:ext cx="5930602" cy="1134664"/>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are Karel task interface elements that can offer feedback to the student on their code? Multiple options can be correct. </a:t>
              </a:r>
            </a:p>
          </p:txBody>
        </p:sp>
      </p:grpSp>
      <p:sp>
        <p:nvSpPr>
          <p:cNvPr id="3" name="TextBox 2">
            <a:extLst>
              <a:ext uri="{FF2B5EF4-FFF2-40B4-BE49-F238E27FC236}">
                <a16:creationId xmlns:a16="http://schemas.microsoft.com/office/drawing/2014/main" id="{8D4F3B87-E4BB-C544-6F38-7007DDF289D6}"/>
              </a:ext>
            </a:extLst>
          </p:cNvPr>
          <p:cNvSpPr txBox="1"/>
          <p:nvPr/>
        </p:nvSpPr>
        <p:spPr>
          <a:xfrm>
            <a:off x="1511753" y="35150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Hint button</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BD92CB93-F2FF-576B-458D-6996069DA78A}"/>
              </a:ext>
            </a:extLst>
          </p:cNvPr>
          <p:cNvSpPr txBox="1"/>
          <p:nvPr/>
        </p:nvSpPr>
        <p:spPr>
          <a:xfrm>
            <a:off x="6268077" y="351580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Pop-up notifications</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21221E75-6801-ED35-9EAE-D8D5980DBE78}"/>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 button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C3A10D46-06D1-AADA-B5C5-EDD8B293F695}"/>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Karel the virtual agent</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952446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3"/>
            <a:ext cx="10179394" cy="3209532"/>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356390" y="1769665"/>
              <a:ext cx="5930602" cy="1134664"/>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are Karel task interface elements that can offer feedback to the student on their code? Multiple options can be correct. </a:t>
              </a:r>
            </a:p>
          </p:txBody>
        </p:sp>
      </p:grpSp>
      <p:sp>
        <p:nvSpPr>
          <p:cNvPr id="3" name="TextBox 2">
            <a:extLst>
              <a:ext uri="{FF2B5EF4-FFF2-40B4-BE49-F238E27FC236}">
                <a16:creationId xmlns:a16="http://schemas.microsoft.com/office/drawing/2014/main" id="{8D4F3B87-E4BB-C544-6F38-7007DDF289D6}"/>
              </a:ext>
            </a:extLst>
          </p:cNvPr>
          <p:cNvSpPr txBox="1"/>
          <p:nvPr/>
        </p:nvSpPr>
        <p:spPr>
          <a:xfrm>
            <a:off x="1511753" y="3515032"/>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Hint button</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BD92CB93-F2FF-576B-458D-6996069DA78A}"/>
              </a:ext>
            </a:extLst>
          </p:cNvPr>
          <p:cNvSpPr txBox="1"/>
          <p:nvPr/>
        </p:nvSpPr>
        <p:spPr>
          <a:xfrm>
            <a:off x="6268077" y="3515803"/>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Pop-up notifications</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21221E75-6801-ED35-9EAE-D8D5980DBE78}"/>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Play button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C3A10D46-06D1-AADA-B5C5-EDD8B293F695}"/>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Karel the virtual agent</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1743042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816926" y="3013500"/>
            <a:ext cx="6558145" cy="1569660"/>
          </a:xfrm>
          <a:prstGeom prst="rect">
            <a:avLst/>
          </a:prstGeom>
          <a:noFill/>
        </p:spPr>
        <p:txBody>
          <a:bodyPr wrap="square" lIns="91440" tIns="45720" rIns="91440" bIns="45720" rtlCol="0" anchor="t">
            <a:spAutoFit/>
          </a:bodyPr>
          <a:lstStyle/>
          <a:p>
            <a:pPr algn="ctr"/>
            <a:r>
              <a:rPr lang="en-GB" sz="4800" b="1">
                <a:solidFill>
                  <a:schemeClr val="bg1"/>
                </a:solidFill>
                <a:latin typeface="Segoe UI" panose="020B0502040204020203" pitchFamily="34" charset="0"/>
                <a:cs typeface="Segoe UI" panose="020B0502040204020203" pitchFamily="34" charset="0"/>
              </a:rPr>
              <a:t>What is Karel the Turtle?</a:t>
            </a:r>
            <a:endParaRPr lang="en-US" sz="4800" b="1">
              <a:solidFill>
                <a:schemeClr val="bg1"/>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439C7945-05F8-0184-03B7-06FF07AA4AA1}"/>
              </a:ext>
            </a:extLst>
          </p:cNvPr>
          <p:cNvGrpSpPr/>
          <p:nvPr/>
        </p:nvGrpSpPr>
        <p:grpSpPr>
          <a:xfrm>
            <a:off x="9050604" y="2969804"/>
            <a:ext cx="1260631" cy="914400"/>
            <a:chOff x="4688792" y="5539035"/>
            <a:chExt cx="1260631" cy="914400"/>
          </a:xfrm>
        </p:grpSpPr>
        <p:sp>
          <p:nvSpPr>
            <p:cNvPr id="3" name="Half Frame 2">
              <a:extLst>
                <a:ext uri="{FF2B5EF4-FFF2-40B4-BE49-F238E27FC236}">
                  <a16:creationId xmlns:a16="http://schemas.microsoft.com/office/drawing/2014/main" id="{13703F79-3E7D-4D69-BF0D-ADA773DB0042}"/>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Half Frame 5">
              <a:extLst>
                <a:ext uri="{FF2B5EF4-FFF2-40B4-BE49-F238E27FC236}">
                  <a16:creationId xmlns:a16="http://schemas.microsoft.com/office/drawing/2014/main" id="{8236F085-BB24-BBDB-1518-987429B7DB7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2" name="Group 11">
            <a:extLst>
              <a:ext uri="{FF2B5EF4-FFF2-40B4-BE49-F238E27FC236}">
                <a16:creationId xmlns:a16="http://schemas.microsoft.com/office/drawing/2014/main" id="{D946CD11-7B78-5B7E-01A0-B56A14A92DFF}"/>
              </a:ext>
            </a:extLst>
          </p:cNvPr>
          <p:cNvGrpSpPr/>
          <p:nvPr/>
        </p:nvGrpSpPr>
        <p:grpSpPr>
          <a:xfrm>
            <a:off x="5543483" y="1733244"/>
            <a:ext cx="822960" cy="863600"/>
            <a:chOff x="219355" y="1005517"/>
            <a:chExt cx="822960" cy="863600"/>
          </a:xfrm>
        </p:grpSpPr>
        <p:sp>
          <p:nvSpPr>
            <p:cNvPr id="14" name="Text Placeholder 2">
              <a:extLst>
                <a:ext uri="{FF2B5EF4-FFF2-40B4-BE49-F238E27FC236}">
                  <a16:creationId xmlns:a16="http://schemas.microsoft.com/office/drawing/2014/main" id="{AB5E25F2-7A99-570B-805E-8114B90C005B}"/>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1</a:t>
              </a:r>
            </a:p>
          </p:txBody>
        </p:sp>
        <p:sp>
          <p:nvSpPr>
            <p:cNvPr id="15" name="Flowchart: Connector 14">
              <a:extLst>
                <a:ext uri="{FF2B5EF4-FFF2-40B4-BE49-F238E27FC236}">
                  <a16:creationId xmlns:a16="http://schemas.microsoft.com/office/drawing/2014/main" id="{382C8B87-B914-B759-78C5-84EC3559C783}"/>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BBED1407-6BE6-AF3F-0E61-8EF0E31D1A2B}"/>
              </a:ext>
            </a:extLst>
          </p:cNvPr>
          <p:cNvGrpSpPr/>
          <p:nvPr/>
        </p:nvGrpSpPr>
        <p:grpSpPr>
          <a:xfrm>
            <a:off x="4489448" y="5227531"/>
            <a:ext cx="3213100" cy="587223"/>
            <a:chOff x="5438275" y="4554732"/>
            <a:chExt cx="1954443" cy="587223"/>
          </a:xfrm>
        </p:grpSpPr>
        <p:sp>
          <p:nvSpPr>
            <p:cNvPr id="16" name="Rectangle: Rounded Corners 15">
              <a:hlinkClick r:id="rId5" action="ppaction://hlinksldjump"/>
              <a:extLst>
                <a:ext uri="{FF2B5EF4-FFF2-40B4-BE49-F238E27FC236}">
                  <a16:creationId xmlns:a16="http://schemas.microsoft.com/office/drawing/2014/main" id="{E7D20A08-64D8-6BE3-0DA3-1BBA07F66E93}"/>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9" name="Graphic 8" descr="Home with solid fill">
              <a:extLst>
                <a:ext uri="{FF2B5EF4-FFF2-40B4-BE49-F238E27FC236}">
                  <a16:creationId xmlns:a16="http://schemas.microsoft.com/office/drawing/2014/main" id="{AACEBD27-8FE7-B372-62A8-4791BF1136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480737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2!</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98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815177" y="2948300"/>
            <a:ext cx="6558145" cy="830997"/>
          </a:xfrm>
          <a:prstGeom prst="rect">
            <a:avLst/>
          </a:prstGeom>
          <a:noFill/>
        </p:spPr>
        <p:txBody>
          <a:bodyPr wrap="square" lIns="91440" tIns="45720" rIns="91440" bIns="45720" rtlCol="0" anchor="t">
            <a:spAutoFit/>
          </a:bodyPr>
          <a:lstStyle/>
          <a:p>
            <a:pPr algn="ctr"/>
            <a:r>
              <a:rPr lang="en-GB" sz="4800" b="1">
                <a:solidFill>
                  <a:schemeClr val="bg1"/>
                </a:solidFill>
                <a:latin typeface="Segoe UI" panose="020B0502040204020203" pitchFamily="34" charset="0"/>
                <a:cs typeface="Segoe UI" panose="020B0502040204020203" pitchFamily="34" charset="0"/>
              </a:rPr>
              <a:t>How can I use Karel?</a:t>
            </a:r>
          </a:p>
        </p:txBody>
      </p:sp>
      <p:grpSp>
        <p:nvGrpSpPr>
          <p:cNvPr id="8" name="Group 7">
            <a:extLst>
              <a:ext uri="{FF2B5EF4-FFF2-40B4-BE49-F238E27FC236}">
                <a16:creationId xmlns:a16="http://schemas.microsoft.com/office/drawing/2014/main" id="{01A7C2D6-BAF5-7294-7AE0-DC2145037A2A}"/>
              </a:ext>
            </a:extLst>
          </p:cNvPr>
          <p:cNvGrpSpPr/>
          <p:nvPr/>
        </p:nvGrpSpPr>
        <p:grpSpPr>
          <a:xfrm>
            <a:off x="5684520" y="1643225"/>
            <a:ext cx="822960" cy="863600"/>
            <a:chOff x="219355" y="1005517"/>
            <a:chExt cx="822960" cy="863600"/>
          </a:xfrm>
        </p:grpSpPr>
        <p:sp>
          <p:nvSpPr>
            <p:cNvPr id="9" name="Text Placeholder 2">
              <a:extLst>
                <a:ext uri="{FF2B5EF4-FFF2-40B4-BE49-F238E27FC236}">
                  <a16:creationId xmlns:a16="http://schemas.microsoft.com/office/drawing/2014/main" id="{556CF3C1-17E2-7CED-46DC-819B0A172508}"/>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3</a:t>
              </a:r>
            </a:p>
          </p:txBody>
        </p:sp>
        <p:sp>
          <p:nvSpPr>
            <p:cNvPr id="12" name="Flowchart: Connector 11">
              <a:extLst>
                <a:ext uri="{FF2B5EF4-FFF2-40B4-BE49-F238E27FC236}">
                  <a16:creationId xmlns:a16="http://schemas.microsoft.com/office/drawing/2014/main" id="{7D7D84C8-6D69-708B-BB0D-7EEB053F2F4E}"/>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9128D801-F083-9529-5DDB-28E7DF684648}"/>
              </a:ext>
            </a:extLst>
          </p:cNvPr>
          <p:cNvGrpSpPr/>
          <p:nvPr/>
        </p:nvGrpSpPr>
        <p:grpSpPr>
          <a:xfrm>
            <a:off x="9061398" y="2982885"/>
            <a:ext cx="1260631" cy="914400"/>
            <a:chOff x="4688792" y="5539035"/>
            <a:chExt cx="1260631" cy="914400"/>
          </a:xfrm>
        </p:grpSpPr>
        <p:sp>
          <p:nvSpPr>
            <p:cNvPr id="15" name="Half Frame 14">
              <a:extLst>
                <a:ext uri="{FF2B5EF4-FFF2-40B4-BE49-F238E27FC236}">
                  <a16:creationId xmlns:a16="http://schemas.microsoft.com/office/drawing/2014/main" id="{0220DA58-FCA3-4AB9-70B6-90B5D141862E}"/>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Half Frame 15">
              <a:extLst>
                <a:ext uri="{FF2B5EF4-FFF2-40B4-BE49-F238E27FC236}">
                  <a16:creationId xmlns:a16="http://schemas.microsoft.com/office/drawing/2014/main" id="{0082E818-DAEE-CCF6-ED59-B66C8758C26B}"/>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 name="Group 1">
            <a:extLst>
              <a:ext uri="{FF2B5EF4-FFF2-40B4-BE49-F238E27FC236}">
                <a16:creationId xmlns:a16="http://schemas.microsoft.com/office/drawing/2014/main" id="{F4DCC256-9B38-683C-E227-5707D46B978E}"/>
              </a:ext>
            </a:extLst>
          </p:cNvPr>
          <p:cNvGrpSpPr/>
          <p:nvPr/>
        </p:nvGrpSpPr>
        <p:grpSpPr>
          <a:xfrm>
            <a:off x="4487700" y="5146041"/>
            <a:ext cx="3213100" cy="587223"/>
            <a:chOff x="5438275" y="4391468"/>
            <a:chExt cx="1954443" cy="587223"/>
          </a:xfrm>
        </p:grpSpPr>
        <p:sp>
          <p:nvSpPr>
            <p:cNvPr id="3" name="Rectangle: Rounded Corners 2">
              <a:hlinkClick r:id="rId5" action="ppaction://hlinksldjump"/>
              <a:extLst>
                <a:ext uri="{FF2B5EF4-FFF2-40B4-BE49-F238E27FC236}">
                  <a16:creationId xmlns:a16="http://schemas.microsoft.com/office/drawing/2014/main" id="{52FFCFC6-CD6C-206A-77A1-1D248D340E61}"/>
                </a:ext>
              </a:extLst>
            </p:cNvPr>
            <p:cNvSpPr/>
            <p:nvPr/>
          </p:nvSpPr>
          <p:spPr>
            <a:xfrm>
              <a:off x="5438275" y="4391468"/>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6" name="Graphic 5" descr="Home with solid fill">
              <a:extLst>
                <a:ext uri="{FF2B5EF4-FFF2-40B4-BE49-F238E27FC236}">
                  <a16:creationId xmlns:a16="http://schemas.microsoft.com/office/drawing/2014/main" id="{1EED1AEB-77C8-0D01-AE83-610A7F5845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8741" y="4446410"/>
              <a:ext cx="295950" cy="462985"/>
            </a:xfrm>
            <a:prstGeom prst="rect">
              <a:avLst/>
            </a:prstGeom>
          </p:spPr>
        </p:pic>
      </p:grpSp>
    </p:spTree>
    <p:extLst>
      <p:ext uri="{BB962C8B-B14F-4D97-AF65-F5344CB8AC3E}">
        <p14:creationId xmlns:p14="http://schemas.microsoft.com/office/powerpoint/2010/main" val="220133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How can I use Karel?</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extLst>
              <a:ext uri="{FF2B5EF4-FFF2-40B4-BE49-F238E27FC236}">
                <a16:creationId xmlns:a16="http://schemas.microsoft.com/office/drawing/2014/main" id="{8339A469-BEDD-47E6-0CFC-0ACE04976461}"/>
              </a:ext>
            </a:extLst>
          </p:cNvPr>
          <p:cNvSpPr/>
          <p:nvPr/>
        </p:nvSpPr>
        <p:spPr>
          <a:xfrm>
            <a:off x="1643987" y="3903079"/>
            <a:ext cx="3213932" cy="591842"/>
          </a:xfrm>
          <a:prstGeom prst="roundRect">
            <a:avLst>
              <a:gd name="adj" fmla="val 19557"/>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Expert Maps</a:t>
            </a:r>
          </a:p>
        </p:txBody>
      </p:sp>
      <p:sp>
        <p:nvSpPr>
          <p:cNvPr id="7" name="Rectangle: Rounded Corners 6">
            <a:extLst>
              <a:ext uri="{FF2B5EF4-FFF2-40B4-BE49-F238E27FC236}">
                <a16:creationId xmlns:a16="http://schemas.microsoft.com/office/drawing/2014/main" id="{25992B33-9FEC-A59A-D0AB-A669006F6CA0}"/>
              </a:ext>
            </a:extLst>
          </p:cNvPr>
          <p:cNvSpPr/>
          <p:nvPr/>
        </p:nvSpPr>
        <p:spPr>
          <a:xfrm>
            <a:off x="6909591" y="3903079"/>
            <a:ext cx="3213932" cy="591842"/>
          </a:xfrm>
          <a:prstGeom prst="roundRect">
            <a:avLst>
              <a:gd name="adj" fmla="val 19557"/>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Custom Maps</a:t>
            </a:r>
          </a:p>
        </p:txBody>
      </p:sp>
      <p:sp>
        <p:nvSpPr>
          <p:cNvPr id="9" name="Rectangle: Rounded Corners 8">
            <a:extLst>
              <a:ext uri="{FF2B5EF4-FFF2-40B4-BE49-F238E27FC236}">
                <a16:creationId xmlns:a16="http://schemas.microsoft.com/office/drawing/2014/main" id="{54494209-693B-B734-5B6E-6C3BC0DBB776}"/>
              </a:ext>
            </a:extLst>
          </p:cNvPr>
          <p:cNvSpPr/>
          <p:nvPr/>
        </p:nvSpPr>
        <p:spPr>
          <a:xfrm>
            <a:off x="4294083" y="2742381"/>
            <a:ext cx="3213932" cy="591842"/>
          </a:xfrm>
          <a:prstGeom prst="roundRect">
            <a:avLst>
              <a:gd name="adj" fmla="val 19557"/>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Karel content</a:t>
            </a:r>
          </a:p>
        </p:txBody>
      </p:sp>
      <p:cxnSp>
        <p:nvCxnSpPr>
          <p:cNvPr id="14" name="Straight Connector 21">
            <a:extLst>
              <a:ext uri="{FF2B5EF4-FFF2-40B4-BE49-F238E27FC236}">
                <a16:creationId xmlns:a16="http://schemas.microsoft.com/office/drawing/2014/main" id="{521DAB44-A0AE-58EA-C439-BD48F491D6B6}"/>
              </a:ext>
            </a:extLst>
          </p:cNvPr>
          <p:cNvCxnSpPr>
            <a:cxnSpLocks/>
            <a:stCxn id="4" idx="0"/>
            <a:endCxn id="9" idx="2"/>
          </p:cNvCxnSpPr>
          <p:nvPr/>
        </p:nvCxnSpPr>
        <p:spPr>
          <a:xfrm rot="5400000" flipH="1" flipV="1">
            <a:off x="4291573" y="2293603"/>
            <a:ext cx="568856" cy="2650096"/>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A8236190-B452-9F8D-E8F1-192F47D55ECE}"/>
              </a:ext>
            </a:extLst>
          </p:cNvPr>
          <p:cNvCxnSpPr>
            <a:cxnSpLocks/>
            <a:stCxn id="7" idx="0"/>
            <a:endCxn id="9" idx="2"/>
          </p:cNvCxnSpPr>
          <p:nvPr/>
        </p:nvCxnSpPr>
        <p:spPr>
          <a:xfrm rot="16200000" flipV="1">
            <a:off x="6924375" y="2310897"/>
            <a:ext cx="568856" cy="2615508"/>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6E239415-679B-D484-5075-2C6540EDA54A}"/>
              </a:ext>
            </a:extLst>
          </p:cNvPr>
          <p:cNvSpPr/>
          <p:nvPr/>
        </p:nvSpPr>
        <p:spPr>
          <a:xfrm>
            <a:off x="6903240" y="5127219"/>
            <a:ext cx="321393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i="1">
                <a:solidFill>
                  <a:schemeClr val="tx1"/>
                </a:solidFill>
                <a:latin typeface="Segoe UI" panose="020B0502040204020203" pitchFamily="34" charset="0"/>
                <a:cs typeface="Segoe UI" panose="020B0502040204020203" pitchFamily="34" charset="0"/>
              </a:rPr>
              <a:t>Custom Tasks</a:t>
            </a:r>
          </a:p>
        </p:txBody>
      </p:sp>
      <p:cxnSp>
        <p:nvCxnSpPr>
          <p:cNvPr id="44" name="Straight Connector 21">
            <a:extLst>
              <a:ext uri="{FF2B5EF4-FFF2-40B4-BE49-F238E27FC236}">
                <a16:creationId xmlns:a16="http://schemas.microsoft.com/office/drawing/2014/main" id="{A8FE2324-A926-1BFC-6DA3-7090B86DB61F}"/>
              </a:ext>
            </a:extLst>
          </p:cNvPr>
          <p:cNvCxnSpPr>
            <a:cxnSpLocks/>
            <a:stCxn id="36" idx="0"/>
            <a:endCxn id="7" idx="2"/>
          </p:cNvCxnSpPr>
          <p:nvPr/>
        </p:nvCxnSpPr>
        <p:spPr>
          <a:xfrm rot="5400000" flipH="1" flipV="1">
            <a:off x="8197232" y="4807895"/>
            <a:ext cx="632298" cy="6351"/>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cxnSp>
        <p:nvCxnSpPr>
          <p:cNvPr id="2" name="Straight Connector 21">
            <a:extLst>
              <a:ext uri="{FF2B5EF4-FFF2-40B4-BE49-F238E27FC236}">
                <a16:creationId xmlns:a16="http://schemas.microsoft.com/office/drawing/2014/main" id="{5BBC2053-EAC7-80B1-F077-858DEDEF1DD9}"/>
              </a:ext>
            </a:extLst>
          </p:cNvPr>
          <p:cNvCxnSpPr>
            <a:cxnSpLocks/>
            <a:stCxn id="11" idx="0"/>
            <a:endCxn id="4" idx="2"/>
          </p:cNvCxnSpPr>
          <p:nvPr/>
        </p:nvCxnSpPr>
        <p:spPr>
          <a:xfrm rot="5400000" flipH="1" flipV="1">
            <a:off x="2931628" y="4807895"/>
            <a:ext cx="632298" cy="6351"/>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2587C26-A1D5-3B3D-4FC6-AE565DC71055}"/>
              </a:ext>
            </a:extLst>
          </p:cNvPr>
          <p:cNvSpPr/>
          <p:nvPr/>
        </p:nvSpPr>
        <p:spPr>
          <a:xfrm>
            <a:off x="1637636" y="5127219"/>
            <a:ext cx="321393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i="1">
                <a:solidFill>
                  <a:schemeClr val="tx1"/>
                </a:solidFill>
                <a:latin typeface="Segoe UI" panose="020B0502040204020203" pitchFamily="34" charset="0"/>
                <a:cs typeface="Segoe UI" panose="020B0502040204020203" pitchFamily="34" charset="0"/>
              </a:rPr>
              <a:t>Expert Tasks</a:t>
            </a:r>
          </a:p>
        </p:txBody>
      </p:sp>
      <p:sp>
        <p:nvSpPr>
          <p:cNvPr id="24" name="Rectangle 23">
            <a:extLst>
              <a:ext uri="{FF2B5EF4-FFF2-40B4-BE49-F238E27FC236}">
                <a16:creationId xmlns:a16="http://schemas.microsoft.com/office/drawing/2014/main" id="{F53EFBA7-3AF0-6313-E9ED-F04066D2E92C}"/>
              </a:ext>
            </a:extLst>
          </p:cNvPr>
          <p:cNvSpPr/>
          <p:nvPr/>
        </p:nvSpPr>
        <p:spPr>
          <a:xfrm>
            <a:off x="1011701" y="1257623"/>
            <a:ext cx="10132946" cy="1200329"/>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The content in Karel is organised into maps and tasks, as explained in Section 1. You have access to maps and tasks designed by </a:t>
            </a:r>
            <a:r>
              <a:rPr lang="en-GB" b="1">
                <a:latin typeface="Segoe UI" panose="020B0502040204020203" pitchFamily="34" charset="0"/>
                <a:cs typeface="Segoe UI" panose="020B0502040204020203" pitchFamily="34" charset="0"/>
              </a:rPr>
              <a:t>PILA experts </a:t>
            </a:r>
            <a:r>
              <a:rPr lang="en-GB">
                <a:latin typeface="Segoe UI" panose="020B0502040204020203" pitchFamily="34" charset="0"/>
                <a:cs typeface="Segoe UI" panose="020B0502040204020203" pitchFamily="34" charset="0"/>
              </a:rPr>
              <a:t>for immediate use. If you want to modify expert tasks or create your own from scratch, in addition to combining them together to create a </a:t>
            </a:r>
            <a:r>
              <a:rPr lang="en-GB" b="1">
                <a:latin typeface="Segoe UI" panose="020B0502040204020203" pitchFamily="34" charset="0"/>
                <a:cs typeface="Segoe UI" panose="020B0502040204020203" pitchFamily="34" charset="0"/>
              </a:rPr>
              <a:t>custom</a:t>
            </a:r>
            <a:r>
              <a:rPr lang="en-GB">
                <a:latin typeface="Segoe UI" panose="020B0502040204020203" pitchFamily="34" charset="0"/>
                <a:cs typeface="Segoe UI" panose="020B0502040204020203" pitchFamily="34" charset="0"/>
              </a:rPr>
              <a:t> map, you can do so using the </a:t>
            </a:r>
            <a:r>
              <a:rPr lang="en-GB"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tool. </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41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Expert maps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4" name="Rectangle 23">
            <a:extLst>
              <a:ext uri="{FF2B5EF4-FFF2-40B4-BE49-F238E27FC236}">
                <a16:creationId xmlns:a16="http://schemas.microsoft.com/office/drawing/2014/main" id="{F53EFBA7-3AF0-6313-E9ED-F04066D2E92C}"/>
              </a:ext>
            </a:extLst>
          </p:cNvPr>
          <p:cNvSpPr/>
          <p:nvPr/>
        </p:nvSpPr>
        <p:spPr>
          <a:xfrm>
            <a:off x="765341" y="1242513"/>
            <a:ext cx="10661315" cy="923330"/>
          </a:xfrm>
          <a:prstGeom prst="rect">
            <a:avLst/>
          </a:prstGeom>
        </p:spPr>
        <p:txBody>
          <a:bodyPr wrap="square" lIns="91440" tIns="45720" rIns="91440" bIns="45720" anchor="t">
            <a:spAutoFit/>
          </a:bodyPr>
          <a:lstStyle/>
          <a:p>
            <a:pPr>
              <a:tabLst>
                <a:tab pos="539750" algn="l"/>
                <a:tab pos="756285" algn="l"/>
                <a:tab pos="972185" algn="l"/>
              </a:tabLst>
            </a:pPr>
            <a:r>
              <a:rPr lang="en-US">
                <a:latin typeface="Segoe UI" panose="020B0502040204020203" pitchFamily="34" charset="0"/>
                <a:cs typeface="Segoe UI" panose="020B0502040204020203" pitchFamily="34" charset="0"/>
              </a:rPr>
              <a:t>Expert maps are designed by PILA experts according to evidence-based learning progressions. In your teacher account, you can find maps that meet your needs by filtering by concepts (e.g. repetition), difficulty level, etc. You can immediately assign an expert map as classwork or homework.</a:t>
            </a:r>
          </a:p>
        </p:txBody>
      </p:sp>
      <p:grpSp>
        <p:nvGrpSpPr>
          <p:cNvPr id="6" name="Group 5">
            <a:extLst>
              <a:ext uri="{FF2B5EF4-FFF2-40B4-BE49-F238E27FC236}">
                <a16:creationId xmlns:a16="http://schemas.microsoft.com/office/drawing/2014/main" id="{F8FBD88E-ED89-4CC0-D1A5-36EFB8DA6795}"/>
              </a:ext>
            </a:extLst>
          </p:cNvPr>
          <p:cNvGrpSpPr/>
          <p:nvPr/>
        </p:nvGrpSpPr>
        <p:grpSpPr>
          <a:xfrm>
            <a:off x="1605589" y="5014994"/>
            <a:ext cx="3335584" cy="856315"/>
            <a:chOff x="4887461" y="2365333"/>
            <a:chExt cx="6074586" cy="1183177"/>
          </a:xfrm>
          <a:solidFill>
            <a:srgbClr val="93FFE8">
              <a:alpha val="85098"/>
            </a:srgbClr>
          </a:solidFill>
        </p:grpSpPr>
        <p:grpSp>
          <p:nvGrpSpPr>
            <p:cNvPr id="10" name="Group 9">
              <a:extLst>
                <a:ext uri="{FF2B5EF4-FFF2-40B4-BE49-F238E27FC236}">
                  <a16:creationId xmlns:a16="http://schemas.microsoft.com/office/drawing/2014/main" id="{1F7C3A51-119E-F852-B07B-6A0C064EF597}"/>
                </a:ext>
              </a:extLst>
            </p:cNvPr>
            <p:cNvGrpSpPr/>
            <p:nvPr/>
          </p:nvGrpSpPr>
          <p:grpSpPr>
            <a:xfrm>
              <a:off x="4887461" y="2365333"/>
              <a:ext cx="6074586" cy="1183177"/>
              <a:chOff x="1029362" y="3259489"/>
              <a:chExt cx="9306165" cy="1064409"/>
            </a:xfrm>
            <a:grpFill/>
          </p:grpSpPr>
          <p:sp>
            <p:nvSpPr>
              <p:cNvPr id="15" name="Rectangle: Rounded Corners 14">
                <a:extLst>
                  <a:ext uri="{FF2B5EF4-FFF2-40B4-BE49-F238E27FC236}">
                    <a16:creationId xmlns:a16="http://schemas.microsoft.com/office/drawing/2014/main" id="{44A4A60C-043E-CC8B-694A-5DF380BD0053}"/>
                  </a:ext>
                </a:extLst>
              </p:cNvPr>
              <p:cNvSpPr/>
              <p:nvPr/>
            </p:nvSpPr>
            <p:spPr>
              <a:xfrm>
                <a:off x="1029362" y="3259489"/>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1414E79-A60A-489F-DC83-0DBB89BC660A}"/>
                  </a:ext>
                </a:extLst>
              </p:cNvPr>
              <p:cNvSpPr txBox="1"/>
              <p:nvPr/>
            </p:nvSpPr>
            <p:spPr>
              <a:xfrm>
                <a:off x="2604845" y="3497647"/>
                <a:ext cx="7536105" cy="535029"/>
              </a:xfrm>
              <a:prstGeom prst="rect">
                <a:avLst/>
              </a:prstGeom>
              <a:noFill/>
              <a:ln>
                <a:noFill/>
              </a:ln>
            </p:spPr>
            <p:txBody>
              <a:bodyPr wrap="square" rtlCol="0" anchor="ctr">
                <a:spAutoFit/>
              </a:bodyPr>
              <a:lstStyle/>
              <a:p>
                <a:pPr>
                  <a:tabLst>
                    <a:tab pos="539750" algn="l"/>
                    <a:tab pos="756285" algn="l"/>
                    <a:tab pos="972185" algn="l"/>
                  </a:tabLst>
                </a:pPr>
                <a:r>
                  <a:rPr lang="en-GB" dirty="0">
                    <a:effectLst/>
                    <a:latin typeface="Segoe UI"/>
                    <a:ea typeface="Calibri"/>
                    <a:cs typeface="Segoe UI"/>
                  </a:rPr>
                  <a:t>Expert maps are tagged with the PILA logo.</a:t>
                </a:r>
                <a:endParaRPr lang="en-US" dirty="0">
                  <a:effectLst/>
                  <a:latin typeface="Segoe UI"/>
                  <a:ea typeface="Calibri"/>
                  <a:cs typeface="Segoe UI"/>
                </a:endParaRPr>
              </a:p>
            </p:txBody>
          </p:sp>
        </p:grpSp>
        <p:pic>
          <p:nvPicPr>
            <p:cNvPr id="13" name="Graphic 12" descr="Lightbulb with solid fill">
              <a:extLst>
                <a:ext uri="{FF2B5EF4-FFF2-40B4-BE49-F238E27FC236}">
                  <a16:creationId xmlns:a16="http://schemas.microsoft.com/office/drawing/2014/main" id="{BC4E3D70-9BE4-9879-D0A7-8703A23DB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599717"/>
              <a:ext cx="830168" cy="681211"/>
            </a:xfrm>
            <a:prstGeom prst="rect">
              <a:avLst/>
            </a:prstGeom>
          </p:spPr>
        </p:pic>
      </p:grpSp>
      <p:sp>
        <p:nvSpPr>
          <p:cNvPr id="22" name="Arrow: Right 21">
            <a:extLst>
              <a:ext uri="{FF2B5EF4-FFF2-40B4-BE49-F238E27FC236}">
                <a16:creationId xmlns:a16="http://schemas.microsoft.com/office/drawing/2014/main" id="{A65B5ABA-9032-15D9-0BF1-910CA3B32CC7}"/>
              </a:ext>
            </a:extLst>
          </p:cNvPr>
          <p:cNvSpPr/>
          <p:nvPr/>
        </p:nvSpPr>
        <p:spPr>
          <a:xfrm>
            <a:off x="5170512" y="3429000"/>
            <a:ext cx="334946" cy="39650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DED266-DE25-CA49-29FD-CC9C499C772D}"/>
              </a:ext>
            </a:extLst>
          </p:cNvPr>
          <p:cNvPicPr>
            <a:picLocks noChangeAspect="1"/>
          </p:cNvPicPr>
          <p:nvPr/>
        </p:nvPicPr>
        <p:blipFill>
          <a:blip r:embed="rId5"/>
          <a:stretch>
            <a:fillRect/>
          </a:stretch>
        </p:blipFill>
        <p:spPr>
          <a:xfrm>
            <a:off x="1744619" y="2488247"/>
            <a:ext cx="3057525" cy="2124075"/>
          </a:xfrm>
          <a:prstGeom prst="rect">
            <a:avLst/>
          </a:prstGeom>
        </p:spPr>
      </p:pic>
      <p:cxnSp>
        <p:nvCxnSpPr>
          <p:cNvPr id="7" name="Straight Connector 21">
            <a:extLst>
              <a:ext uri="{FF2B5EF4-FFF2-40B4-BE49-F238E27FC236}">
                <a16:creationId xmlns:a16="http://schemas.microsoft.com/office/drawing/2014/main" id="{E400AF78-F745-8E53-1493-DDCB8D4F1C88}"/>
              </a:ext>
            </a:extLst>
          </p:cNvPr>
          <p:cNvCxnSpPr>
            <a:cxnSpLocks/>
            <a:endCxn id="15" idx="0"/>
          </p:cNvCxnSpPr>
          <p:nvPr/>
        </p:nvCxnSpPr>
        <p:spPr>
          <a:xfrm>
            <a:off x="2338820" y="4301319"/>
            <a:ext cx="934561" cy="713675"/>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F7BAFE2-A1F8-4885-A701-DEC93ACACB33}"/>
              </a:ext>
            </a:extLst>
          </p:cNvPr>
          <p:cNvPicPr>
            <a:picLocks noChangeAspect="1"/>
          </p:cNvPicPr>
          <p:nvPr/>
        </p:nvPicPr>
        <p:blipFill>
          <a:blip r:embed="rId6"/>
          <a:stretch>
            <a:fillRect/>
          </a:stretch>
        </p:blipFill>
        <p:spPr>
          <a:xfrm>
            <a:off x="5950158" y="2337708"/>
            <a:ext cx="5276157" cy="3108207"/>
          </a:xfrm>
          <a:prstGeom prst="roundRect">
            <a:avLst>
              <a:gd name="adj" fmla="val 7513"/>
            </a:avLst>
          </a:prstGeom>
          <a:noFill/>
          <a:ln>
            <a:solidFill>
              <a:srgbClr val="FFD966"/>
            </a:solidFill>
          </a:ln>
        </p:spPr>
      </p:pic>
    </p:spTree>
    <p:extLst>
      <p:ext uri="{BB962C8B-B14F-4D97-AF65-F5344CB8AC3E}">
        <p14:creationId xmlns:p14="http://schemas.microsoft.com/office/powerpoint/2010/main" val="60404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 name="Rectangle: Rounded Corners 1">
            <a:extLst>
              <a:ext uri="{FF2B5EF4-FFF2-40B4-BE49-F238E27FC236}">
                <a16:creationId xmlns:a16="http://schemas.microsoft.com/office/drawing/2014/main" id="{892FA80D-BC09-7442-9ABC-0DA173C06F9A}"/>
              </a:ext>
            </a:extLst>
          </p:cNvPr>
          <p:cNvSpPr/>
          <p:nvPr/>
        </p:nvSpPr>
        <p:spPr>
          <a:xfrm>
            <a:off x="4498054" y="2767534"/>
            <a:ext cx="3213932" cy="591842"/>
          </a:xfrm>
          <a:prstGeom prst="roundRect">
            <a:avLst>
              <a:gd name="adj" fmla="val 19557"/>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Task Types</a:t>
            </a:r>
          </a:p>
        </p:txBody>
      </p:sp>
      <p:sp>
        <p:nvSpPr>
          <p:cNvPr id="4" name="Rectangle: Rounded Corners 3">
            <a:extLst>
              <a:ext uri="{FF2B5EF4-FFF2-40B4-BE49-F238E27FC236}">
                <a16:creationId xmlns:a16="http://schemas.microsoft.com/office/drawing/2014/main" id="{15643CD8-FE5C-BFA1-AF37-8920B0C0FA9B}"/>
              </a:ext>
            </a:extLst>
          </p:cNvPr>
          <p:cNvSpPr/>
          <p:nvPr/>
        </p:nvSpPr>
        <p:spPr>
          <a:xfrm>
            <a:off x="2735273" y="4905291"/>
            <a:ext cx="2618214"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Multiple Choice Tasks</a:t>
            </a:r>
          </a:p>
        </p:txBody>
      </p:sp>
      <p:sp>
        <p:nvSpPr>
          <p:cNvPr id="5" name="Rectangle: Rounded Corners 4">
            <a:extLst>
              <a:ext uri="{FF2B5EF4-FFF2-40B4-BE49-F238E27FC236}">
                <a16:creationId xmlns:a16="http://schemas.microsoft.com/office/drawing/2014/main" id="{3422A2BB-B240-3B12-BADD-6098A7E3912F}"/>
              </a:ext>
            </a:extLst>
          </p:cNvPr>
          <p:cNvSpPr/>
          <p:nvPr/>
        </p:nvSpPr>
        <p:spPr>
          <a:xfrm>
            <a:off x="5434435" y="5125163"/>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Debugging Tasks</a:t>
            </a:r>
          </a:p>
        </p:txBody>
      </p:sp>
      <p:cxnSp>
        <p:nvCxnSpPr>
          <p:cNvPr id="6" name="Straight Connector 21">
            <a:extLst>
              <a:ext uri="{FF2B5EF4-FFF2-40B4-BE49-F238E27FC236}">
                <a16:creationId xmlns:a16="http://schemas.microsoft.com/office/drawing/2014/main" id="{E8A570C6-5A1A-6BB3-8451-20441989C7DB}"/>
              </a:ext>
            </a:extLst>
          </p:cNvPr>
          <p:cNvCxnSpPr>
            <a:cxnSpLocks/>
            <a:stCxn id="4" idx="0"/>
            <a:endCxn id="2" idx="2"/>
          </p:cNvCxnSpPr>
          <p:nvPr/>
        </p:nvCxnSpPr>
        <p:spPr>
          <a:xfrm rot="5400000" flipH="1" flipV="1">
            <a:off x="4301743" y="3102014"/>
            <a:ext cx="1545915" cy="2060640"/>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6D712952-6120-137A-EC94-96D84453ECC2}"/>
              </a:ext>
            </a:extLst>
          </p:cNvPr>
          <p:cNvCxnSpPr>
            <a:cxnSpLocks/>
            <a:stCxn id="5" idx="0"/>
            <a:endCxn id="2" idx="2"/>
          </p:cNvCxnSpPr>
          <p:nvPr/>
        </p:nvCxnSpPr>
        <p:spPr>
          <a:xfrm rot="16200000" flipV="1">
            <a:off x="5422976" y="4041421"/>
            <a:ext cx="1765787" cy="401698"/>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E0E676CD-E86A-94DD-686C-888C3B5BF3BA}"/>
              </a:ext>
            </a:extLst>
          </p:cNvPr>
          <p:cNvSpPr/>
          <p:nvPr/>
        </p:nvSpPr>
        <p:spPr>
          <a:xfrm>
            <a:off x="7655354" y="4926855"/>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Parson’s Problem Tasks</a:t>
            </a:r>
          </a:p>
        </p:txBody>
      </p:sp>
      <p:cxnSp>
        <p:nvCxnSpPr>
          <p:cNvPr id="27" name="Straight Connector 21">
            <a:extLst>
              <a:ext uri="{FF2B5EF4-FFF2-40B4-BE49-F238E27FC236}">
                <a16:creationId xmlns:a16="http://schemas.microsoft.com/office/drawing/2014/main" id="{C005769C-3C47-1AA5-B485-94061BEBF4F0}"/>
              </a:ext>
            </a:extLst>
          </p:cNvPr>
          <p:cNvCxnSpPr>
            <a:cxnSpLocks/>
            <a:stCxn id="25" idx="0"/>
            <a:endCxn id="2" idx="2"/>
          </p:cNvCxnSpPr>
          <p:nvPr/>
        </p:nvCxnSpPr>
        <p:spPr>
          <a:xfrm rot="16200000" flipV="1">
            <a:off x="6632590" y="2831807"/>
            <a:ext cx="1567479" cy="2622617"/>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926EB08-0471-2456-7711-FC2F0D3A1EF1}"/>
              </a:ext>
            </a:extLst>
          </p:cNvPr>
          <p:cNvSpPr/>
          <p:nvPr/>
        </p:nvSpPr>
        <p:spPr>
          <a:xfrm>
            <a:off x="1118315" y="4215447"/>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Building Tasks</a:t>
            </a:r>
          </a:p>
        </p:txBody>
      </p:sp>
      <p:cxnSp>
        <p:nvCxnSpPr>
          <p:cNvPr id="35" name="Straight Connector 21">
            <a:extLst>
              <a:ext uri="{FF2B5EF4-FFF2-40B4-BE49-F238E27FC236}">
                <a16:creationId xmlns:a16="http://schemas.microsoft.com/office/drawing/2014/main" id="{39D6A03F-F35F-074F-5E42-9D03F202BF25}"/>
              </a:ext>
            </a:extLst>
          </p:cNvPr>
          <p:cNvCxnSpPr>
            <a:cxnSpLocks/>
            <a:stCxn id="30" idx="0"/>
            <a:endCxn id="2" idx="2"/>
          </p:cNvCxnSpPr>
          <p:nvPr/>
        </p:nvCxnSpPr>
        <p:spPr>
          <a:xfrm rot="5400000" flipH="1" flipV="1">
            <a:off x="3719774" y="1830201"/>
            <a:ext cx="856071" cy="3914422"/>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55" name="TextBox 54">
            <a:extLst>
              <a:ext uri="{FF2B5EF4-FFF2-40B4-BE49-F238E27FC236}">
                <a16:creationId xmlns:a16="http://schemas.microsoft.com/office/drawing/2014/main" id="{2281405E-A0D0-404E-BCFC-1E77D488704C}"/>
              </a:ext>
            </a:extLst>
          </p:cNvPr>
          <p:cNvSpPr txBox="1"/>
          <p:nvPr/>
        </p:nvSpPr>
        <p:spPr>
          <a:xfrm>
            <a:off x="741426" y="1324690"/>
            <a:ext cx="10709148" cy="1200329"/>
          </a:xfrm>
          <a:prstGeom prst="rect">
            <a:avLst/>
          </a:prstGeom>
          <a:noFill/>
        </p:spPr>
        <p:txBody>
          <a:bodyPr wrap="square">
            <a:spAutoFit/>
          </a:bodyPr>
          <a:lstStyle/>
          <a:p>
            <a:r>
              <a:rPr lang="en-US" b="1">
                <a:latin typeface="Segoe UI" panose="020B0502040204020203" pitchFamily="34" charset="0"/>
                <a:cs typeface="Segoe UI" panose="020B0502040204020203" pitchFamily="34" charset="0"/>
              </a:rPr>
              <a:t>Expert tasks </a:t>
            </a:r>
            <a:r>
              <a:rPr lang="en-US">
                <a:latin typeface="Segoe UI" panose="020B0502040204020203" pitchFamily="34" charset="0"/>
                <a:cs typeface="Segoe UI" panose="020B0502040204020203" pitchFamily="34" charset="0"/>
              </a:rPr>
              <a:t>available in Karel can be of different types and can ask students to do different things: choose from different program options to solve the given instruction, debug an existing program, complete a partially-built program, or build a program from scratch. You can also create similar task types using the </a:t>
            </a:r>
            <a:r>
              <a:rPr lang="en-US" err="1">
                <a:latin typeface="Segoe UI" panose="020B0502040204020203" pitchFamily="34" charset="0"/>
                <a:cs typeface="Segoe UI" panose="020B0502040204020203" pitchFamily="34" charset="0"/>
              </a:rPr>
              <a:t>customiser</a:t>
            </a:r>
            <a:r>
              <a:rPr lang="en-US">
                <a:latin typeface="Segoe UI" panose="020B0502040204020203" pitchFamily="34" charset="0"/>
                <a:cs typeface="Segoe UI" panose="020B0502040204020203" pitchFamily="34" charset="0"/>
              </a:rPr>
              <a:t> tool.</a:t>
            </a:r>
          </a:p>
        </p:txBody>
      </p:sp>
      <p:sp>
        <p:nvSpPr>
          <p:cNvPr id="29" name="Rectangle: Rounded Corners 28">
            <a:extLst>
              <a:ext uri="{FF2B5EF4-FFF2-40B4-BE49-F238E27FC236}">
                <a16:creationId xmlns:a16="http://schemas.microsoft.com/office/drawing/2014/main" id="{40D5A1BD-21B3-2D96-7046-A2C2D82D6F3C}"/>
              </a:ext>
            </a:extLst>
          </p:cNvPr>
          <p:cNvSpPr/>
          <p:nvPr/>
        </p:nvSpPr>
        <p:spPr>
          <a:xfrm>
            <a:off x="8969168" y="4259790"/>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Multi-scenario Tasks</a:t>
            </a:r>
          </a:p>
        </p:txBody>
      </p:sp>
      <p:cxnSp>
        <p:nvCxnSpPr>
          <p:cNvPr id="34" name="Straight Connector 21">
            <a:extLst>
              <a:ext uri="{FF2B5EF4-FFF2-40B4-BE49-F238E27FC236}">
                <a16:creationId xmlns:a16="http://schemas.microsoft.com/office/drawing/2014/main" id="{0242D7FB-FD35-440C-7936-3BDA846BB6B0}"/>
              </a:ext>
            </a:extLst>
          </p:cNvPr>
          <p:cNvCxnSpPr>
            <a:cxnSpLocks/>
            <a:stCxn id="29" idx="0"/>
            <a:endCxn id="2" idx="2"/>
          </p:cNvCxnSpPr>
          <p:nvPr/>
        </p:nvCxnSpPr>
        <p:spPr>
          <a:xfrm rot="16200000" flipV="1">
            <a:off x="7623029" y="1841367"/>
            <a:ext cx="900414" cy="3936431"/>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6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25" grpId="0" animBg="1"/>
      <p:bldP spid="30"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7" y="1317981"/>
            <a:ext cx="5112177"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Building Tasks</a:t>
              </a:r>
            </a:p>
          </p:txBody>
        </p:sp>
      </p:grpSp>
      <p:pic>
        <p:nvPicPr>
          <p:cNvPr id="2" name="Picture 1">
            <a:extLst>
              <a:ext uri="{FF2B5EF4-FFF2-40B4-BE49-F238E27FC236}">
                <a16:creationId xmlns:a16="http://schemas.microsoft.com/office/drawing/2014/main" id="{7E43A169-7524-8C53-02BC-298999C21A7A}"/>
              </a:ext>
            </a:extLst>
          </p:cNvPr>
          <p:cNvPicPr>
            <a:picLocks noChangeAspect="1"/>
          </p:cNvPicPr>
          <p:nvPr/>
        </p:nvPicPr>
        <p:blipFill>
          <a:blip r:embed="rId3"/>
          <a:stretch>
            <a:fillRect/>
          </a:stretch>
        </p:blipFill>
        <p:spPr>
          <a:xfrm>
            <a:off x="1193550" y="2098582"/>
            <a:ext cx="6280664" cy="3802651"/>
          </a:xfrm>
          <a:prstGeom prst="roundRect">
            <a:avLst>
              <a:gd name="adj" fmla="val 7513"/>
            </a:avLst>
          </a:prstGeom>
          <a:noFill/>
          <a:ln>
            <a:solidFill>
              <a:srgbClr val="FFD966"/>
            </a:solidFill>
          </a:ln>
        </p:spPr>
      </p:pic>
      <p:sp>
        <p:nvSpPr>
          <p:cNvPr id="4" name="TextBox 3">
            <a:extLst>
              <a:ext uri="{FF2B5EF4-FFF2-40B4-BE49-F238E27FC236}">
                <a16:creationId xmlns:a16="http://schemas.microsoft.com/office/drawing/2014/main" id="{15D2DA53-1A72-0A01-7A21-0C0D3D957FE0}"/>
              </a:ext>
            </a:extLst>
          </p:cNvPr>
          <p:cNvSpPr txBox="1"/>
          <p:nvPr/>
        </p:nvSpPr>
        <p:spPr>
          <a:xfrm>
            <a:off x="8107480" y="2065401"/>
            <a:ext cx="2351146" cy="1754326"/>
          </a:xfrm>
          <a:prstGeom prst="rect">
            <a:avLst/>
          </a:prstGeom>
          <a:noFill/>
        </p:spPr>
        <p:txBody>
          <a:bodyPr wrap="square">
            <a:spAutoFit/>
          </a:bodyPr>
          <a:lstStyle/>
          <a:p>
            <a:r>
              <a:rPr lang="en-GB">
                <a:latin typeface="Segoe UI" panose="020B0502040204020203" pitchFamily="34" charset="0"/>
                <a:cs typeface="Segoe UI" panose="020B0502040204020203" pitchFamily="34" charset="0"/>
              </a:rPr>
              <a:t>In a building task, students are asked to build a code from scratch that helps them achieve the </a:t>
            </a:r>
            <a:r>
              <a:rPr lang="en-GB" b="1">
                <a:latin typeface="Segoe UI" panose="020B0502040204020203" pitchFamily="34" charset="0"/>
                <a:cs typeface="Segoe UI" panose="020B0502040204020203" pitchFamily="34" charset="0"/>
              </a:rPr>
              <a:t> goal </a:t>
            </a:r>
            <a:r>
              <a:rPr lang="en-GB">
                <a:latin typeface="Segoe UI" panose="020B0502040204020203" pitchFamily="34" charset="0"/>
                <a:cs typeface="Segoe UI" panose="020B0502040204020203" pitchFamily="34" charset="0"/>
              </a:rPr>
              <a:t>state. </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94579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20201579-062F-163F-A2E4-C9D3CAE864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992" y="2335443"/>
            <a:ext cx="7267990" cy="3536009"/>
          </a:xfrm>
          <a:prstGeom prst="roundRect">
            <a:avLst>
              <a:gd name="adj" fmla="val 7513"/>
            </a:avLst>
          </a:prstGeom>
          <a:noFill/>
          <a:ln>
            <a:solidFill>
              <a:srgbClr val="FFD966"/>
            </a:solidFill>
          </a:ln>
        </p:spPr>
      </p:pic>
      <p:grpSp>
        <p:nvGrpSpPr>
          <p:cNvPr id="9" name="Group 8">
            <a:extLst>
              <a:ext uri="{FF2B5EF4-FFF2-40B4-BE49-F238E27FC236}">
                <a16:creationId xmlns:a16="http://schemas.microsoft.com/office/drawing/2014/main" id="{6F63E72D-1EF0-A56C-5739-2A95BAACB173}"/>
              </a:ext>
            </a:extLst>
          </p:cNvPr>
          <p:cNvGrpSpPr/>
          <p:nvPr/>
        </p:nvGrpSpPr>
        <p:grpSpPr>
          <a:xfrm>
            <a:off x="-111917" y="1317981"/>
            <a:ext cx="5112177"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Multiple Choice Tasks</a:t>
              </a:r>
              <a:endParaRPr lang="en-US" b="1">
                <a:latin typeface="Segoe UI" panose="020B0502040204020203" pitchFamily="34" charset="0"/>
                <a:cs typeface="Segoe UI" panose="020B0502040204020203" pitchFamily="34" charset="0"/>
              </a:endParaRPr>
            </a:p>
          </p:txBody>
        </p:sp>
      </p:grpSp>
      <p:sp>
        <p:nvSpPr>
          <p:cNvPr id="16" name="TextBox 15">
            <a:extLst>
              <a:ext uri="{FF2B5EF4-FFF2-40B4-BE49-F238E27FC236}">
                <a16:creationId xmlns:a16="http://schemas.microsoft.com/office/drawing/2014/main" id="{17EFE957-86FA-15C5-8480-8237C3A6857D}"/>
              </a:ext>
            </a:extLst>
          </p:cNvPr>
          <p:cNvSpPr txBox="1"/>
          <p:nvPr/>
        </p:nvSpPr>
        <p:spPr>
          <a:xfrm>
            <a:off x="8653874" y="2425537"/>
            <a:ext cx="2519754" cy="2585323"/>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a multiple-choice task, there is no toolbox, but only a list of non-modifiable blocks in the workspace, from which students must choose the right ‘answer’ block. </a:t>
            </a:r>
          </a:p>
        </p:txBody>
      </p:sp>
    </p:spTree>
    <p:extLst>
      <p:ext uri="{BB962C8B-B14F-4D97-AF65-F5344CB8AC3E}">
        <p14:creationId xmlns:p14="http://schemas.microsoft.com/office/powerpoint/2010/main" val="2653277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7" y="1317981"/>
            <a:ext cx="5112177"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Parson’s Problem Tasks</a:t>
              </a:r>
            </a:p>
          </p:txBody>
        </p:sp>
      </p:grpSp>
      <p:pic>
        <p:nvPicPr>
          <p:cNvPr id="2" name="Picture 1" descr="Graphical user interface&#10;&#10;Description automatically generated">
            <a:extLst>
              <a:ext uri="{FF2B5EF4-FFF2-40B4-BE49-F238E27FC236}">
                <a16:creationId xmlns:a16="http://schemas.microsoft.com/office/drawing/2014/main" id="{1E217661-E62A-7ECC-956C-47E90E95D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111" y="2221497"/>
            <a:ext cx="6957682" cy="3507281"/>
          </a:xfrm>
          <a:prstGeom prst="roundRect">
            <a:avLst>
              <a:gd name="adj" fmla="val 6594"/>
            </a:avLst>
          </a:prstGeom>
          <a:ln>
            <a:solidFill>
              <a:srgbClr val="FFD966"/>
            </a:solidFill>
          </a:ln>
        </p:spPr>
      </p:pic>
      <p:sp>
        <p:nvSpPr>
          <p:cNvPr id="4" name="TextBox 3">
            <a:extLst>
              <a:ext uri="{FF2B5EF4-FFF2-40B4-BE49-F238E27FC236}">
                <a16:creationId xmlns:a16="http://schemas.microsoft.com/office/drawing/2014/main" id="{79D0536F-5453-D0C3-167E-1BF8798D7C3B}"/>
              </a:ext>
            </a:extLst>
          </p:cNvPr>
          <p:cNvSpPr txBox="1"/>
          <p:nvPr/>
        </p:nvSpPr>
        <p:spPr>
          <a:xfrm>
            <a:off x="8597166" y="2128477"/>
            <a:ext cx="2429777" cy="369331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a Parson’s problem task, students are asked to assemble the right solution using short code blocks that are already available.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This scaffolds students to solve the problem using specific concepts, and often presents an additional challenge.</a:t>
            </a:r>
          </a:p>
        </p:txBody>
      </p:sp>
    </p:spTree>
    <p:extLst>
      <p:ext uri="{BB962C8B-B14F-4D97-AF65-F5344CB8AC3E}">
        <p14:creationId xmlns:p14="http://schemas.microsoft.com/office/powerpoint/2010/main" val="2033696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7" y="1317981"/>
            <a:ext cx="5112177"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Debugging Tasks</a:t>
              </a:r>
              <a:endParaRPr lang="en-US" b="1">
                <a:latin typeface="Segoe UI" panose="020B0502040204020203" pitchFamily="34" charset="0"/>
                <a:cs typeface="Segoe UI" panose="020B0502040204020203" pitchFamily="34" charset="0"/>
              </a:endParaRPr>
            </a:p>
          </p:txBody>
        </p:sp>
      </p:grpSp>
      <p:pic>
        <p:nvPicPr>
          <p:cNvPr id="2" name="Picture 1" descr="Graphical user interface, application, Teams&#10;&#10;Description automatically generated">
            <a:extLst>
              <a:ext uri="{FF2B5EF4-FFF2-40B4-BE49-F238E27FC236}">
                <a16:creationId xmlns:a16="http://schemas.microsoft.com/office/drawing/2014/main" id="{EB340C13-A603-E35F-C1A9-B77A84595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78" y="2240871"/>
            <a:ext cx="7617001" cy="3231221"/>
          </a:xfrm>
          <a:prstGeom prst="roundRect">
            <a:avLst>
              <a:gd name="adj" fmla="val 7513"/>
            </a:avLst>
          </a:prstGeom>
          <a:noFill/>
          <a:ln>
            <a:solidFill>
              <a:srgbClr val="FFD966"/>
            </a:solidFill>
          </a:ln>
        </p:spPr>
      </p:pic>
      <p:sp>
        <p:nvSpPr>
          <p:cNvPr id="4" name="TextBox 3">
            <a:extLst>
              <a:ext uri="{FF2B5EF4-FFF2-40B4-BE49-F238E27FC236}">
                <a16:creationId xmlns:a16="http://schemas.microsoft.com/office/drawing/2014/main" id="{808089CC-0BAA-0324-F25B-969C8D8535C1}"/>
              </a:ext>
            </a:extLst>
          </p:cNvPr>
          <p:cNvSpPr txBox="1"/>
          <p:nvPr/>
        </p:nvSpPr>
        <p:spPr>
          <a:xfrm>
            <a:off x="8941657" y="2240871"/>
            <a:ext cx="2341209" cy="2031325"/>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a debugging task, the student is asked to detect the source of an error and identify a solution to the error by modifying the code. </a:t>
            </a:r>
          </a:p>
        </p:txBody>
      </p:sp>
    </p:spTree>
    <p:extLst>
      <p:ext uri="{BB962C8B-B14F-4D97-AF65-F5344CB8AC3E}">
        <p14:creationId xmlns:p14="http://schemas.microsoft.com/office/powerpoint/2010/main" val="2734708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5671"/>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Expert tasks</a:t>
            </a:r>
            <a:endParaRPr lang="en-US" sz="3000" b="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7" y="1317981"/>
            <a:ext cx="4931567"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Multi-scenario Tasks</a:t>
              </a:r>
              <a:endParaRPr lang="en-US" b="1">
                <a:latin typeface="Segoe UI" panose="020B0502040204020203" pitchFamily="34" charset="0"/>
                <a:cs typeface="Segoe UI" panose="020B0502040204020203" pitchFamily="34" charset="0"/>
              </a:endParaRPr>
            </a:p>
          </p:txBody>
        </p:sp>
      </p:grpSp>
      <p:sp>
        <p:nvSpPr>
          <p:cNvPr id="4" name="TextBox 3">
            <a:extLst>
              <a:ext uri="{FF2B5EF4-FFF2-40B4-BE49-F238E27FC236}">
                <a16:creationId xmlns:a16="http://schemas.microsoft.com/office/drawing/2014/main" id="{808089CC-0BAA-0324-F25B-969C8D8535C1}"/>
              </a:ext>
            </a:extLst>
          </p:cNvPr>
          <p:cNvSpPr txBox="1"/>
          <p:nvPr/>
        </p:nvSpPr>
        <p:spPr>
          <a:xfrm>
            <a:off x="8587818" y="2056205"/>
            <a:ext cx="2630971" cy="3970318"/>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a multi-scenario task, students are asked to build/modify a program that can solve two goal states in two different scenarios.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This gets them to develop single solutions for multiple problems, by identifying repeated patterns across problems.</a:t>
            </a:r>
          </a:p>
          <a:p>
            <a:endParaRPr lang="en-US">
              <a:latin typeface="Segoe UI" panose="020B0502040204020203" pitchFamily="34" charset="0"/>
              <a:cs typeface="Segoe UI" panose="020B0502040204020203" pitchFamily="34" charset="0"/>
            </a:endParaRPr>
          </a:p>
        </p:txBody>
      </p:sp>
      <p:pic>
        <p:nvPicPr>
          <p:cNvPr id="2" name="Screen Recording 5">
            <a:hlinkClick r:id="" action="ppaction://media"/>
            <a:extLst>
              <a:ext uri="{FF2B5EF4-FFF2-40B4-BE49-F238E27FC236}">
                <a16:creationId xmlns:a16="http://schemas.microsoft.com/office/drawing/2014/main" id="{510A7CDA-E1D9-F4FB-8642-10C57A17093C}"/>
              </a:ext>
            </a:extLst>
          </p:cNvPr>
          <p:cNvPicPr>
            <a:picLocks noChangeAspect="1"/>
          </p:cNvPicPr>
          <p:nvPr>
            <a:videoFile r:link="rId1"/>
            <p:extLst>
              <p:ext uri="{DAA4B4D4-6D71-4841-9C94-3DE7FCFB9230}">
                <p14:media xmlns:p14="http://schemas.microsoft.com/office/powerpoint/2010/main" r:embed="rId2">
                  <p14:trim end="4447.2"/>
                </p14:media>
              </p:ext>
            </p:extLst>
          </p:nvPr>
        </p:nvPicPr>
        <p:blipFill>
          <a:blip r:embed="rId5"/>
          <a:stretch>
            <a:fillRect/>
          </a:stretch>
        </p:blipFill>
        <p:spPr>
          <a:xfrm>
            <a:off x="937560" y="2098582"/>
            <a:ext cx="7497185" cy="3912886"/>
          </a:xfrm>
          <a:prstGeom prst="roundRect">
            <a:avLst>
              <a:gd name="adj" fmla="val 4601"/>
            </a:avLst>
          </a:prstGeom>
          <a:ln w="19050">
            <a:solidFill>
              <a:srgbClr val="FFD966"/>
            </a:solidFill>
          </a:ln>
        </p:spPr>
      </p:pic>
      <p:grpSp>
        <p:nvGrpSpPr>
          <p:cNvPr id="3" name="Group 2">
            <a:extLst>
              <a:ext uri="{FF2B5EF4-FFF2-40B4-BE49-F238E27FC236}">
                <a16:creationId xmlns:a16="http://schemas.microsoft.com/office/drawing/2014/main" id="{E90CB80A-9DB5-4E70-F7D9-48C566075393}"/>
              </a:ext>
            </a:extLst>
          </p:cNvPr>
          <p:cNvGrpSpPr/>
          <p:nvPr/>
        </p:nvGrpSpPr>
        <p:grpSpPr>
          <a:xfrm>
            <a:off x="7347335" y="5679847"/>
            <a:ext cx="4292730" cy="588397"/>
            <a:chOff x="925625" y="4780118"/>
            <a:chExt cx="9306165" cy="1371113"/>
          </a:xfrm>
          <a:solidFill>
            <a:srgbClr val="93FFE8">
              <a:alpha val="85098"/>
            </a:srgbClr>
          </a:solidFill>
        </p:grpSpPr>
        <p:sp>
          <p:nvSpPr>
            <p:cNvPr id="5" name="Rectangle: Rounded Corners 4">
              <a:extLst>
                <a:ext uri="{FF2B5EF4-FFF2-40B4-BE49-F238E27FC236}">
                  <a16:creationId xmlns:a16="http://schemas.microsoft.com/office/drawing/2014/main" id="{912B9C6F-D76F-902F-1CAB-76E536126D9D}"/>
                </a:ext>
              </a:extLst>
            </p:cNvPr>
            <p:cNvSpPr/>
            <p:nvPr/>
          </p:nvSpPr>
          <p:spPr>
            <a:xfrm>
              <a:off x="925625" y="4780118"/>
              <a:ext cx="9306165" cy="13711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96275-FA27-E4DC-16A0-B57796423533}"/>
                </a:ext>
              </a:extLst>
            </p:cNvPr>
            <p:cNvSpPr txBox="1"/>
            <p:nvPr/>
          </p:nvSpPr>
          <p:spPr>
            <a:xfrm>
              <a:off x="2038401" y="5026500"/>
              <a:ext cx="8193389" cy="860636"/>
            </a:xfrm>
            <a:prstGeom prst="rect">
              <a:avLst/>
            </a:prstGeom>
            <a:grpFill/>
            <a:ln>
              <a:noFill/>
            </a:ln>
          </p:spPr>
          <p:txBody>
            <a:bodyPr wrap="square" rtlCol="0" anchor="ctr">
              <a:spAutoFit/>
            </a:bodyPr>
            <a:lstStyle/>
            <a:p>
              <a:pPr>
                <a:tabLst>
                  <a:tab pos="539750" algn="l"/>
                  <a:tab pos="756285" algn="l"/>
                  <a:tab pos="972185" algn="l"/>
                </a:tabLst>
              </a:pPr>
              <a:r>
                <a:rPr lang="en-US">
                  <a:latin typeface="Segoe UI"/>
                  <a:cs typeface="Segoe UI"/>
                </a:rPr>
                <a:t>Play the video to see how it works!</a:t>
              </a:r>
              <a:endParaRPr lang="en-GB">
                <a:latin typeface="Segoe UI"/>
                <a:cs typeface="Segoe UI"/>
              </a:endParaRPr>
            </a:p>
          </p:txBody>
        </p:sp>
      </p:grpSp>
      <p:pic>
        <p:nvPicPr>
          <p:cNvPr id="7" name="Graphic 6" descr="Lightbulb with solid fill">
            <a:extLst>
              <a:ext uri="{FF2B5EF4-FFF2-40B4-BE49-F238E27FC236}">
                <a16:creationId xmlns:a16="http://schemas.microsoft.com/office/drawing/2014/main" id="{82EAD141-17D2-46BA-A546-3446351CCD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7844" y="5735735"/>
            <a:ext cx="492790" cy="469020"/>
          </a:xfrm>
          <a:prstGeom prst="rect">
            <a:avLst/>
          </a:prstGeom>
        </p:spPr>
      </p:pic>
    </p:spTree>
    <p:extLst>
      <p:ext uri="{BB962C8B-B14F-4D97-AF65-F5344CB8AC3E}">
        <p14:creationId xmlns:p14="http://schemas.microsoft.com/office/powerpoint/2010/main" val="256316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203165"/>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616321" y="2357048"/>
            <a:ext cx="3695241" cy="3139321"/>
          </a:xfrm>
          <a:prstGeom prst="rect">
            <a:avLst/>
          </a:prstGeom>
        </p:spPr>
        <p:txBody>
          <a:bodyPr wrap="square" lIns="91440" tIns="45720" rIns="91440" bIns="45720" anchor="t">
            <a:spAutoFit/>
          </a:bodyPr>
          <a:lstStyle/>
          <a:p>
            <a:pPr>
              <a:tabLst>
                <a:tab pos="539750" algn="l"/>
                <a:tab pos="756285" algn="l"/>
                <a:tab pos="972185" algn="l"/>
              </a:tabLst>
            </a:pPr>
            <a:r>
              <a:rPr lang="en-US" sz="1800">
                <a:effectLst/>
                <a:latin typeface="Segoe UI"/>
                <a:ea typeface="Calibri" panose="020F0502020204030204" pitchFamily="34" charset="0"/>
                <a:cs typeface="Segoe UI"/>
              </a:rPr>
              <a:t>Karel the Turtle is a PILA application that develops and assesses students’ ability to build computational solutions to problems</a:t>
            </a:r>
            <a:r>
              <a:rPr lang="en-US">
                <a:latin typeface="Segoe UI"/>
                <a:ea typeface="Calibri" panose="020F0502020204030204" pitchFamily="34" charset="0"/>
                <a:cs typeface="Segoe UI"/>
              </a:rPr>
              <a:t> using a </a:t>
            </a:r>
            <a:r>
              <a:rPr lang="en-US" b="1">
                <a:latin typeface="Segoe UI"/>
                <a:ea typeface="Calibri" panose="020F0502020204030204" pitchFamily="34" charset="0"/>
                <a:cs typeface="Segoe UI"/>
              </a:rPr>
              <a:t>block-based programming language</a:t>
            </a:r>
            <a:r>
              <a:rPr lang="en-US">
                <a:latin typeface="Segoe UI"/>
                <a:ea typeface="Calibri" panose="020F0502020204030204" pitchFamily="34" charset="0"/>
                <a:cs typeface="Segoe UI"/>
              </a:rPr>
              <a:t>.</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algn="l">
              <a:tabLst>
                <a:tab pos="539750" algn="l"/>
                <a:tab pos="756285" algn="l"/>
                <a:tab pos="972185" algn="l"/>
              </a:tabLst>
            </a:pPr>
            <a:endParaRPr lang="en-US">
              <a:latin typeface="Segoe UI" panose="020B0502040204020203" pitchFamily="34" charset="0"/>
              <a:ea typeface="Calibri" panose="020F0502020204030204" pitchFamily="34" charset="0"/>
              <a:cs typeface="Segoe UI" panose="020B0502040204020203" pitchFamily="34" charset="0"/>
            </a:endParaRPr>
          </a:p>
          <a:p>
            <a:pPr>
              <a:tabLst>
                <a:tab pos="539750" algn="l"/>
                <a:tab pos="756285" algn="l"/>
                <a:tab pos="972185" algn="l"/>
              </a:tabLst>
            </a:pPr>
            <a:r>
              <a:rPr lang="en-US">
                <a:latin typeface="Segoe UI"/>
                <a:ea typeface="Calibri" panose="020F0502020204030204" pitchFamily="34" charset="0"/>
                <a:cs typeface="Segoe UI"/>
              </a:rPr>
              <a:t>Students must program a virtual turtle-shaped agent (named ‘Karel’) to do certain actions in a grid-like world.</a:t>
            </a:r>
            <a:endParaRPr lang="en-US">
              <a:latin typeface="Segoe UI" panose="020B0502040204020203" pitchFamily="34" charset="0"/>
              <a:ea typeface="Calibri" panose="020F0502020204030204" pitchFamily="34" charset="0"/>
              <a:cs typeface="Segoe UI" panose="020B0502040204020203" pitchFamily="34" charset="0"/>
            </a:endParaRPr>
          </a:p>
        </p:txBody>
      </p:sp>
      <p:grpSp>
        <p:nvGrpSpPr>
          <p:cNvPr id="17" name="Group 16">
            <a:extLst>
              <a:ext uri="{FF2B5EF4-FFF2-40B4-BE49-F238E27FC236}">
                <a16:creationId xmlns:a16="http://schemas.microsoft.com/office/drawing/2014/main" id="{2DB9AD1B-6216-0036-6598-85BBE9D5F79B}"/>
              </a:ext>
            </a:extLst>
          </p:cNvPr>
          <p:cNvGrpSpPr/>
          <p:nvPr/>
        </p:nvGrpSpPr>
        <p:grpSpPr>
          <a:xfrm>
            <a:off x="-111917" y="1317981"/>
            <a:ext cx="5112177" cy="591842"/>
            <a:chOff x="-111915" y="1317981"/>
            <a:chExt cx="5112177" cy="591842"/>
          </a:xfrm>
        </p:grpSpPr>
        <p:sp>
          <p:nvSpPr>
            <p:cNvPr id="13" name="Rectangle: Rounded Corners 12">
              <a:extLst>
                <a:ext uri="{FF2B5EF4-FFF2-40B4-BE49-F238E27FC236}">
                  <a16:creationId xmlns:a16="http://schemas.microsoft.com/office/drawing/2014/main" id="{22190B38-8529-CC79-E853-C60684C7F48E}"/>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B63310-5936-CF45-F586-31FDCAD362F7}"/>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What is Karel the Turtle?</a:t>
              </a:r>
              <a:endParaRPr lang="en-US" b="1">
                <a:latin typeface="Segoe UI" panose="020B0502040204020203" pitchFamily="34" charset="0"/>
                <a:cs typeface="Segoe UI" panose="020B0502040204020203" pitchFamily="34" charset="0"/>
              </a:endParaRPr>
            </a:p>
          </p:txBody>
        </p:sp>
      </p:grpSp>
      <p:pic>
        <p:nvPicPr>
          <p:cNvPr id="5" name="Picture 4">
            <a:extLst>
              <a:ext uri="{FF2B5EF4-FFF2-40B4-BE49-F238E27FC236}">
                <a16:creationId xmlns:a16="http://schemas.microsoft.com/office/drawing/2014/main" id="{CAF8E51D-A603-EFC6-32B0-52F9B90C0E63}"/>
              </a:ext>
            </a:extLst>
          </p:cNvPr>
          <p:cNvPicPr>
            <a:picLocks noChangeAspect="1"/>
          </p:cNvPicPr>
          <p:nvPr/>
        </p:nvPicPr>
        <p:blipFill>
          <a:blip r:embed="rId3"/>
          <a:stretch>
            <a:fillRect/>
          </a:stretch>
        </p:blipFill>
        <p:spPr>
          <a:xfrm>
            <a:off x="4506296" y="2235673"/>
            <a:ext cx="6911269" cy="3474238"/>
          </a:xfrm>
          <a:prstGeom prst="roundRect">
            <a:avLst>
              <a:gd name="adj" fmla="val 9070"/>
            </a:avLst>
          </a:prstGeom>
          <a:ln>
            <a:solidFill>
              <a:srgbClr val="FFC000"/>
            </a:solidFill>
          </a:ln>
        </p:spPr>
      </p:pic>
    </p:spTree>
    <p:extLst>
      <p:ext uri="{BB962C8B-B14F-4D97-AF65-F5344CB8AC3E}">
        <p14:creationId xmlns:p14="http://schemas.microsoft.com/office/powerpoint/2010/main" val="481805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1555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14" name="TextBox 13">
            <a:extLst>
              <a:ext uri="{FF2B5EF4-FFF2-40B4-BE49-F238E27FC236}">
                <a16:creationId xmlns:a16="http://schemas.microsoft.com/office/drawing/2014/main" id="{57092B0B-5F29-E62D-8011-0BA63CC3B37D}"/>
              </a:ext>
            </a:extLst>
          </p:cNvPr>
          <p:cNvSpPr txBox="1"/>
          <p:nvPr/>
        </p:nvSpPr>
        <p:spPr>
          <a:xfrm>
            <a:off x="840259" y="1254261"/>
            <a:ext cx="10423486" cy="923330"/>
          </a:xfrm>
          <a:prstGeom prst="rect">
            <a:avLst/>
          </a:prstGeom>
          <a:noFill/>
        </p:spPr>
        <p:txBody>
          <a:bodyPr wrap="square" rtlCol="0">
            <a:spAutoFit/>
          </a:bodyPr>
          <a:lstStyle/>
          <a:p>
            <a:r>
              <a:rPr lang="en-GB">
                <a:latin typeface="Segoe UI" panose="020B0502040204020203" pitchFamily="34" charset="0"/>
                <a:cs typeface="Segoe UI" panose="020B0502040204020203" pitchFamily="34" charset="0"/>
              </a:rPr>
              <a:t>In the following </a:t>
            </a:r>
            <a:r>
              <a:rPr lang="en-GB" b="1">
                <a:latin typeface="Segoe UI" panose="020B0502040204020203" pitchFamily="34" charset="0"/>
                <a:cs typeface="Segoe UI" panose="020B0502040204020203" pitchFamily="34" charset="0"/>
              </a:rPr>
              <a:t>four</a:t>
            </a:r>
            <a:r>
              <a:rPr lang="en-GB">
                <a:latin typeface="Segoe UI" panose="020B0502040204020203" pitchFamily="34" charset="0"/>
                <a:cs typeface="Segoe UI" panose="020B0502040204020203" pitchFamily="34" charset="0"/>
              </a:rPr>
              <a:t> sections, you will learn how you can create a custom task using the Karel </a:t>
            </a:r>
            <a:r>
              <a:rPr lang="en-GB"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tool. The PILA item library offers two options – to create new content, or to add expert or custom content created by others to your item library. </a:t>
            </a:r>
            <a:endParaRPr lang="en-US">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AAFB533D-5ED4-A505-CDDD-D92F12CA9F8F}"/>
              </a:ext>
            </a:extLst>
          </p:cNvPr>
          <p:cNvPicPr>
            <a:picLocks noChangeAspect="1"/>
          </p:cNvPicPr>
          <p:nvPr/>
        </p:nvPicPr>
        <p:blipFill>
          <a:blip r:embed="rId3"/>
          <a:stretch>
            <a:fillRect/>
          </a:stretch>
        </p:blipFill>
        <p:spPr>
          <a:xfrm>
            <a:off x="5742676" y="2309442"/>
            <a:ext cx="5553487" cy="3634910"/>
          </a:xfrm>
          <a:prstGeom prst="roundRect">
            <a:avLst>
              <a:gd name="adj" fmla="val 4601"/>
            </a:avLst>
          </a:prstGeom>
          <a:ln w="19050">
            <a:solidFill>
              <a:srgbClr val="FFD966"/>
            </a:solidFill>
          </a:ln>
        </p:spPr>
      </p:pic>
      <p:grpSp>
        <p:nvGrpSpPr>
          <p:cNvPr id="17" name="Group 16">
            <a:extLst>
              <a:ext uri="{FF2B5EF4-FFF2-40B4-BE49-F238E27FC236}">
                <a16:creationId xmlns:a16="http://schemas.microsoft.com/office/drawing/2014/main" id="{25F6A456-1B32-383A-676F-45389ECDA066}"/>
              </a:ext>
            </a:extLst>
          </p:cNvPr>
          <p:cNvGrpSpPr/>
          <p:nvPr/>
        </p:nvGrpSpPr>
        <p:grpSpPr>
          <a:xfrm>
            <a:off x="988094" y="5033099"/>
            <a:ext cx="4651038" cy="970786"/>
            <a:chOff x="991862" y="3160369"/>
            <a:chExt cx="5654036" cy="1361841"/>
          </a:xfrm>
        </p:grpSpPr>
        <p:grpSp>
          <p:nvGrpSpPr>
            <p:cNvPr id="18" name="Group 17">
              <a:extLst>
                <a:ext uri="{FF2B5EF4-FFF2-40B4-BE49-F238E27FC236}">
                  <a16:creationId xmlns:a16="http://schemas.microsoft.com/office/drawing/2014/main" id="{3F3200F8-C71B-2E80-61FB-BB4E6E3AF91E}"/>
                </a:ext>
              </a:extLst>
            </p:cNvPr>
            <p:cNvGrpSpPr/>
            <p:nvPr/>
          </p:nvGrpSpPr>
          <p:grpSpPr>
            <a:xfrm>
              <a:off x="991862" y="3160369"/>
              <a:ext cx="5654036" cy="1361841"/>
              <a:chOff x="937430" y="4988624"/>
              <a:chExt cx="9306165" cy="1309203"/>
            </a:xfrm>
            <a:solidFill>
              <a:srgbClr val="FFE699"/>
            </a:solidFill>
          </p:grpSpPr>
          <p:sp>
            <p:nvSpPr>
              <p:cNvPr id="20" name="Rectangle: Rounded Corners 19">
                <a:extLst>
                  <a:ext uri="{FF2B5EF4-FFF2-40B4-BE49-F238E27FC236}">
                    <a16:creationId xmlns:a16="http://schemas.microsoft.com/office/drawing/2014/main" id="{883CF7C0-7354-CB95-88FB-632593CAF736}"/>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46757E-2B00-48AE-4177-5C023BD432C0}"/>
                  </a:ext>
                </a:extLst>
              </p:cNvPr>
              <p:cNvSpPr txBox="1"/>
              <p:nvPr/>
            </p:nvSpPr>
            <p:spPr>
              <a:xfrm>
                <a:off x="2345643" y="5015886"/>
                <a:ext cx="7739306" cy="1245204"/>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To get started, click on ‘Create New Content’ in the Item Library to enter the content creation space. </a:t>
                </a:r>
                <a:endParaRPr lang="en-US">
                  <a:latin typeface="Segoe UI" panose="020B0502040204020203" pitchFamily="34" charset="0"/>
                  <a:cs typeface="Segoe UI" panose="020B0502040204020203" pitchFamily="34" charset="0"/>
                </a:endParaRPr>
              </a:p>
            </p:txBody>
          </p:sp>
        </p:grpSp>
        <p:pic>
          <p:nvPicPr>
            <p:cNvPr id="19" name="Graphic 18" descr="Touchscreen with solid fill">
              <a:extLst>
                <a:ext uri="{FF2B5EF4-FFF2-40B4-BE49-F238E27FC236}">
                  <a16:creationId xmlns:a16="http://schemas.microsoft.com/office/drawing/2014/main" id="{EEC1C836-02D0-DB4D-E9BB-782838C710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107" y="3443508"/>
              <a:ext cx="594940" cy="795562"/>
            </a:xfrm>
            <a:prstGeom prst="rect">
              <a:avLst/>
            </a:prstGeom>
          </p:spPr>
        </p:pic>
      </p:grpSp>
      <p:grpSp>
        <p:nvGrpSpPr>
          <p:cNvPr id="26" name="Group 25">
            <a:extLst>
              <a:ext uri="{FF2B5EF4-FFF2-40B4-BE49-F238E27FC236}">
                <a16:creationId xmlns:a16="http://schemas.microsoft.com/office/drawing/2014/main" id="{5C6A01A0-C541-FEEE-1272-9E01294B13A9}"/>
              </a:ext>
            </a:extLst>
          </p:cNvPr>
          <p:cNvGrpSpPr/>
          <p:nvPr/>
        </p:nvGrpSpPr>
        <p:grpSpPr>
          <a:xfrm>
            <a:off x="7388493" y="4487395"/>
            <a:ext cx="3567402" cy="970786"/>
            <a:chOff x="991862" y="3160369"/>
            <a:chExt cx="5654036" cy="1361841"/>
          </a:xfrm>
        </p:grpSpPr>
        <p:grpSp>
          <p:nvGrpSpPr>
            <p:cNvPr id="27" name="Group 26">
              <a:extLst>
                <a:ext uri="{FF2B5EF4-FFF2-40B4-BE49-F238E27FC236}">
                  <a16:creationId xmlns:a16="http://schemas.microsoft.com/office/drawing/2014/main" id="{C3E69330-F737-8B53-7B89-EA594FFCB377}"/>
                </a:ext>
              </a:extLst>
            </p:cNvPr>
            <p:cNvGrpSpPr/>
            <p:nvPr/>
          </p:nvGrpSpPr>
          <p:grpSpPr>
            <a:xfrm>
              <a:off x="991862" y="3160369"/>
              <a:ext cx="5654036" cy="1361841"/>
              <a:chOff x="937430" y="4988624"/>
              <a:chExt cx="9306165" cy="1309203"/>
            </a:xfrm>
            <a:solidFill>
              <a:srgbClr val="FFE699"/>
            </a:solidFill>
          </p:grpSpPr>
          <p:sp>
            <p:nvSpPr>
              <p:cNvPr id="29" name="Rectangle: Rounded Corners 28">
                <a:extLst>
                  <a:ext uri="{FF2B5EF4-FFF2-40B4-BE49-F238E27FC236}">
                    <a16:creationId xmlns:a16="http://schemas.microsoft.com/office/drawing/2014/main" id="{2E77528E-C85C-9E4F-BEAE-34CB37A50E7F}"/>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76C0B05-6A01-11D5-7812-052567658BE9}"/>
                  </a:ext>
                </a:extLst>
              </p:cNvPr>
              <p:cNvSpPr txBox="1"/>
              <p:nvPr/>
            </p:nvSpPr>
            <p:spPr>
              <a:xfrm>
                <a:off x="2345643" y="5389447"/>
                <a:ext cx="7739305" cy="498082"/>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Then, choose ‘Karel Map’</a:t>
                </a:r>
                <a:endParaRPr lang="en-US">
                  <a:latin typeface="Segoe UI" panose="020B0502040204020203" pitchFamily="34" charset="0"/>
                  <a:cs typeface="Segoe UI" panose="020B0502040204020203" pitchFamily="34" charset="0"/>
                </a:endParaRPr>
              </a:p>
            </p:txBody>
          </p:sp>
        </p:grpSp>
        <p:pic>
          <p:nvPicPr>
            <p:cNvPr id="28" name="Graphic 27" descr="Touchscreen with solid fill">
              <a:extLst>
                <a:ext uri="{FF2B5EF4-FFF2-40B4-BE49-F238E27FC236}">
                  <a16:creationId xmlns:a16="http://schemas.microsoft.com/office/drawing/2014/main" id="{3FE214AF-91A8-22A5-00EB-33DF57F9AB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568" y="3505480"/>
              <a:ext cx="675750" cy="661762"/>
            </a:xfrm>
            <a:prstGeom prst="rect">
              <a:avLst/>
            </a:prstGeom>
          </p:spPr>
        </p:pic>
      </p:grpSp>
      <p:cxnSp>
        <p:nvCxnSpPr>
          <p:cNvPr id="31" name="Straight Connector 21">
            <a:extLst>
              <a:ext uri="{FF2B5EF4-FFF2-40B4-BE49-F238E27FC236}">
                <a16:creationId xmlns:a16="http://schemas.microsoft.com/office/drawing/2014/main" id="{E69AE441-2908-D0AF-2412-C7FAC856581F}"/>
              </a:ext>
            </a:extLst>
          </p:cNvPr>
          <p:cNvCxnSpPr>
            <a:cxnSpLocks/>
            <a:stCxn id="33" idx="4"/>
            <a:endCxn id="29" idx="0"/>
          </p:cNvCxnSpPr>
          <p:nvPr/>
        </p:nvCxnSpPr>
        <p:spPr>
          <a:xfrm rot="16200000" flipH="1">
            <a:off x="7642729" y="2957930"/>
            <a:ext cx="1314182" cy="1744748"/>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1DC9281-16E8-8CA8-CB54-C90B94C95EE6}"/>
              </a:ext>
            </a:extLst>
          </p:cNvPr>
          <p:cNvSpPr/>
          <p:nvPr/>
        </p:nvSpPr>
        <p:spPr>
          <a:xfrm>
            <a:off x="5877578" y="2864323"/>
            <a:ext cx="3099735" cy="308890"/>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F7673D9-C3AA-7A9F-5BB3-7A7C40C500F4}"/>
              </a:ext>
            </a:extLst>
          </p:cNvPr>
          <p:cNvPicPr>
            <a:picLocks noChangeAspect="1"/>
          </p:cNvPicPr>
          <p:nvPr/>
        </p:nvPicPr>
        <p:blipFill>
          <a:blip r:embed="rId6"/>
          <a:stretch>
            <a:fillRect/>
          </a:stretch>
        </p:blipFill>
        <p:spPr>
          <a:xfrm>
            <a:off x="611277" y="2530751"/>
            <a:ext cx="4387106" cy="2311900"/>
          </a:xfrm>
          <a:prstGeom prst="roundRect">
            <a:avLst>
              <a:gd name="adj" fmla="val 4601"/>
            </a:avLst>
          </a:prstGeom>
          <a:ln w="19050">
            <a:solidFill>
              <a:srgbClr val="FFD966"/>
            </a:solidFill>
          </a:ln>
        </p:spPr>
      </p:pic>
      <p:sp>
        <p:nvSpPr>
          <p:cNvPr id="15" name="Oval 14">
            <a:extLst>
              <a:ext uri="{FF2B5EF4-FFF2-40B4-BE49-F238E27FC236}">
                <a16:creationId xmlns:a16="http://schemas.microsoft.com/office/drawing/2014/main" id="{CC6BEA3C-3086-9E09-ACFF-4C1667C9A767}"/>
              </a:ext>
            </a:extLst>
          </p:cNvPr>
          <p:cNvSpPr/>
          <p:nvPr/>
        </p:nvSpPr>
        <p:spPr>
          <a:xfrm>
            <a:off x="796278" y="4108324"/>
            <a:ext cx="1769627" cy="308890"/>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21">
            <a:extLst>
              <a:ext uri="{FF2B5EF4-FFF2-40B4-BE49-F238E27FC236}">
                <a16:creationId xmlns:a16="http://schemas.microsoft.com/office/drawing/2014/main" id="{92A51D48-AA96-667B-92F1-A4C652885C15}"/>
              </a:ext>
            </a:extLst>
          </p:cNvPr>
          <p:cNvCxnSpPr>
            <a:cxnSpLocks/>
            <a:stCxn id="15" idx="6"/>
            <a:endCxn id="21" idx="0"/>
          </p:cNvCxnSpPr>
          <p:nvPr/>
        </p:nvCxnSpPr>
        <p:spPr>
          <a:xfrm>
            <a:off x="2565905" y="4262769"/>
            <a:ext cx="1059963" cy="790545"/>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508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1555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13" name="Group 12">
            <a:extLst>
              <a:ext uri="{FF2B5EF4-FFF2-40B4-BE49-F238E27FC236}">
                <a16:creationId xmlns:a16="http://schemas.microsoft.com/office/drawing/2014/main" id="{439B1842-3FB1-095B-FD3A-7A99FA2DE3F0}"/>
              </a:ext>
            </a:extLst>
          </p:cNvPr>
          <p:cNvGrpSpPr/>
          <p:nvPr/>
        </p:nvGrpSpPr>
        <p:grpSpPr>
          <a:xfrm>
            <a:off x="1421534" y="1828861"/>
            <a:ext cx="8448330" cy="3715680"/>
            <a:chOff x="1421534" y="1369214"/>
            <a:chExt cx="9061450" cy="4081199"/>
          </a:xfrm>
        </p:grpSpPr>
        <p:pic>
          <p:nvPicPr>
            <p:cNvPr id="1026" name="Picture 2">
              <a:extLst>
                <a:ext uri="{FF2B5EF4-FFF2-40B4-BE49-F238E27FC236}">
                  <a16:creationId xmlns:a16="http://schemas.microsoft.com/office/drawing/2014/main" id="{FE6A912A-F10B-C98D-19C7-BA920B815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34" y="1922988"/>
              <a:ext cx="9061450" cy="3527425"/>
            </a:xfrm>
            <a:prstGeom prst="roundRect">
              <a:avLst>
                <a:gd name="adj" fmla="val 4601"/>
              </a:avLst>
            </a:prstGeom>
            <a:ln w="19050">
              <a:solidFill>
                <a:srgbClr val="FFD966"/>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AA518F9-DA36-C299-BD01-C5516B1584C2}"/>
                </a:ext>
              </a:extLst>
            </p:cNvPr>
            <p:cNvPicPr>
              <a:picLocks noChangeAspect="1"/>
            </p:cNvPicPr>
            <p:nvPr/>
          </p:nvPicPr>
          <p:blipFill>
            <a:blip r:embed="rId4"/>
            <a:stretch>
              <a:fillRect/>
            </a:stretch>
          </p:blipFill>
          <p:spPr>
            <a:xfrm>
              <a:off x="1421534" y="1369214"/>
              <a:ext cx="1191410" cy="542622"/>
            </a:xfrm>
            <a:prstGeom prst="roundRect">
              <a:avLst>
                <a:gd name="adj" fmla="val 4601"/>
              </a:avLst>
            </a:prstGeom>
            <a:ln w="19050">
              <a:solidFill>
                <a:srgbClr val="FFD966"/>
              </a:solidFill>
            </a:ln>
          </p:spPr>
        </p:pic>
      </p:grpSp>
      <p:sp>
        <p:nvSpPr>
          <p:cNvPr id="15" name="Oval 14">
            <a:extLst>
              <a:ext uri="{FF2B5EF4-FFF2-40B4-BE49-F238E27FC236}">
                <a16:creationId xmlns:a16="http://schemas.microsoft.com/office/drawing/2014/main" id="{CC6BEA3C-3086-9E09-ACFF-4C1667C9A767}"/>
              </a:ext>
            </a:extLst>
          </p:cNvPr>
          <p:cNvSpPr/>
          <p:nvPr/>
        </p:nvSpPr>
        <p:spPr>
          <a:xfrm>
            <a:off x="1701007" y="2929783"/>
            <a:ext cx="767456" cy="596222"/>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5F6A456-1B32-383A-676F-45389ECDA066}"/>
              </a:ext>
            </a:extLst>
          </p:cNvPr>
          <p:cNvGrpSpPr/>
          <p:nvPr/>
        </p:nvGrpSpPr>
        <p:grpSpPr>
          <a:xfrm>
            <a:off x="3467100" y="3910653"/>
            <a:ext cx="5295846" cy="970786"/>
            <a:chOff x="991862" y="3160369"/>
            <a:chExt cx="5654036" cy="1361841"/>
          </a:xfrm>
        </p:grpSpPr>
        <p:grpSp>
          <p:nvGrpSpPr>
            <p:cNvPr id="18" name="Group 17">
              <a:extLst>
                <a:ext uri="{FF2B5EF4-FFF2-40B4-BE49-F238E27FC236}">
                  <a16:creationId xmlns:a16="http://schemas.microsoft.com/office/drawing/2014/main" id="{3F3200F8-C71B-2E80-61FB-BB4E6E3AF91E}"/>
                </a:ext>
              </a:extLst>
            </p:cNvPr>
            <p:cNvGrpSpPr/>
            <p:nvPr/>
          </p:nvGrpSpPr>
          <p:grpSpPr>
            <a:xfrm>
              <a:off x="991862" y="3160369"/>
              <a:ext cx="5654036" cy="1361841"/>
              <a:chOff x="937430" y="4988624"/>
              <a:chExt cx="9306165" cy="1309203"/>
            </a:xfrm>
            <a:solidFill>
              <a:srgbClr val="FFE699"/>
            </a:solidFill>
          </p:grpSpPr>
          <p:sp>
            <p:nvSpPr>
              <p:cNvPr id="20" name="Rectangle: Rounded Corners 19">
                <a:extLst>
                  <a:ext uri="{FF2B5EF4-FFF2-40B4-BE49-F238E27FC236}">
                    <a16:creationId xmlns:a16="http://schemas.microsoft.com/office/drawing/2014/main" id="{883CF7C0-7354-CB95-88FB-632593CAF736}"/>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46757E-2B00-48AE-4177-5C023BD432C0}"/>
                  </a:ext>
                </a:extLst>
              </p:cNvPr>
              <p:cNvSpPr txBox="1"/>
              <p:nvPr/>
            </p:nvSpPr>
            <p:spPr>
              <a:xfrm>
                <a:off x="2345643" y="5015886"/>
                <a:ext cx="7739306" cy="1245204"/>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Once you are in the Karel </a:t>
                </a:r>
                <a:r>
                  <a:rPr lang="en-GB"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tool, click on ‘Create New’ to enter the Karel task interface editor.</a:t>
                </a:r>
                <a:endParaRPr lang="en-US">
                  <a:latin typeface="Segoe UI" panose="020B0502040204020203" pitchFamily="34" charset="0"/>
                  <a:cs typeface="Segoe UI" panose="020B0502040204020203" pitchFamily="34" charset="0"/>
                </a:endParaRPr>
              </a:p>
            </p:txBody>
          </p:sp>
        </p:grpSp>
        <p:pic>
          <p:nvPicPr>
            <p:cNvPr id="19" name="Graphic 18" descr="Touchscreen with solid fill">
              <a:extLst>
                <a:ext uri="{FF2B5EF4-FFF2-40B4-BE49-F238E27FC236}">
                  <a16:creationId xmlns:a16="http://schemas.microsoft.com/office/drawing/2014/main" id="{EEC1C836-02D0-DB4D-E9BB-782838C710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6107" y="3443508"/>
              <a:ext cx="594940" cy="795562"/>
            </a:xfrm>
            <a:prstGeom prst="rect">
              <a:avLst/>
            </a:prstGeom>
          </p:spPr>
        </p:pic>
      </p:grpSp>
      <p:cxnSp>
        <p:nvCxnSpPr>
          <p:cNvPr id="2" name="Straight Connector 21">
            <a:extLst>
              <a:ext uri="{FF2B5EF4-FFF2-40B4-BE49-F238E27FC236}">
                <a16:creationId xmlns:a16="http://schemas.microsoft.com/office/drawing/2014/main" id="{92A51D48-AA96-667B-92F1-A4C652885C15}"/>
              </a:ext>
            </a:extLst>
          </p:cNvPr>
          <p:cNvCxnSpPr>
            <a:cxnSpLocks/>
            <a:stCxn id="15" idx="6"/>
          </p:cNvCxnSpPr>
          <p:nvPr/>
        </p:nvCxnSpPr>
        <p:spPr>
          <a:xfrm>
            <a:off x="2468463" y="3227894"/>
            <a:ext cx="3663673" cy="327568"/>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770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 </a:t>
            </a:r>
            <a:r>
              <a:rPr lang="en-GB" sz="3000" b="1" i="1">
                <a:solidFill>
                  <a:schemeClr val="bg1"/>
                </a:solidFill>
                <a:latin typeface="Segoe UI"/>
                <a:cs typeface="Segoe UI"/>
              </a:rPr>
              <a:t>Customise the start/goal grid and its elements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5" name="Picture 4">
            <a:extLst>
              <a:ext uri="{FF2B5EF4-FFF2-40B4-BE49-F238E27FC236}">
                <a16:creationId xmlns:a16="http://schemas.microsoft.com/office/drawing/2014/main" id="{810BD3C7-E38C-BF4A-A84B-11944CE5D9A3}"/>
              </a:ext>
            </a:extLst>
          </p:cNvPr>
          <p:cNvPicPr>
            <a:picLocks noChangeAspect="1"/>
          </p:cNvPicPr>
          <p:nvPr/>
        </p:nvPicPr>
        <p:blipFill>
          <a:blip r:embed="rId3"/>
          <a:stretch>
            <a:fillRect/>
          </a:stretch>
        </p:blipFill>
        <p:spPr>
          <a:xfrm>
            <a:off x="1219371" y="1286639"/>
            <a:ext cx="8901890" cy="4583714"/>
          </a:xfrm>
          <a:prstGeom prst="roundRect">
            <a:avLst>
              <a:gd name="adj" fmla="val 7513"/>
            </a:avLst>
          </a:prstGeom>
          <a:noFill/>
          <a:ln>
            <a:solidFill>
              <a:srgbClr val="FFD966"/>
            </a:solidFill>
          </a:ln>
        </p:spPr>
      </p:pic>
      <p:grpSp>
        <p:nvGrpSpPr>
          <p:cNvPr id="9" name="Group 8">
            <a:extLst>
              <a:ext uri="{FF2B5EF4-FFF2-40B4-BE49-F238E27FC236}">
                <a16:creationId xmlns:a16="http://schemas.microsoft.com/office/drawing/2014/main" id="{67026960-CE6F-44AA-4B37-186270DF4B04}"/>
              </a:ext>
            </a:extLst>
          </p:cNvPr>
          <p:cNvGrpSpPr/>
          <p:nvPr/>
        </p:nvGrpSpPr>
        <p:grpSpPr>
          <a:xfrm>
            <a:off x="4467225" y="4209520"/>
            <a:ext cx="5654036" cy="1361841"/>
            <a:chOff x="991862" y="3160369"/>
            <a:chExt cx="5654036" cy="1361841"/>
          </a:xfrm>
        </p:grpSpPr>
        <p:grpSp>
          <p:nvGrpSpPr>
            <p:cNvPr id="10" name="Group 9">
              <a:extLst>
                <a:ext uri="{FF2B5EF4-FFF2-40B4-BE49-F238E27FC236}">
                  <a16:creationId xmlns:a16="http://schemas.microsoft.com/office/drawing/2014/main" id="{006829F4-520E-6AE4-384B-5C1A5C34D461}"/>
                </a:ext>
              </a:extLst>
            </p:cNvPr>
            <p:cNvGrpSpPr/>
            <p:nvPr/>
          </p:nvGrpSpPr>
          <p:grpSpPr>
            <a:xfrm>
              <a:off x="991862" y="3160369"/>
              <a:ext cx="5654036" cy="1361841"/>
              <a:chOff x="937430" y="4988624"/>
              <a:chExt cx="9306165" cy="1309203"/>
            </a:xfrm>
            <a:solidFill>
              <a:srgbClr val="FFE699"/>
            </a:solidFill>
          </p:grpSpPr>
          <p:sp>
            <p:nvSpPr>
              <p:cNvPr id="15" name="Rectangle: Rounded Corners 14">
                <a:extLst>
                  <a:ext uri="{FF2B5EF4-FFF2-40B4-BE49-F238E27FC236}">
                    <a16:creationId xmlns:a16="http://schemas.microsoft.com/office/drawing/2014/main" id="{0A596072-59BD-0ECC-637E-2EFB5312933C}"/>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B0B8AD-DCA2-0ED1-F337-637B169904F3}"/>
                  </a:ext>
                </a:extLst>
              </p:cNvPr>
              <p:cNvSpPr txBox="1"/>
              <p:nvPr/>
            </p:nvSpPr>
            <p:spPr>
              <a:xfrm>
                <a:off x="2345643" y="5194665"/>
                <a:ext cx="7739306" cy="887641"/>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In the task interface editor, you can change the position of Karel in the </a:t>
                </a:r>
                <a:r>
                  <a:rPr lang="en-GB" b="1">
                    <a:latin typeface="Segoe UI" panose="020B0502040204020203" pitchFamily="34" charset="0"/>
                    <a:cs typeface="Segoe UI" panose="020B0502040204020203" pitchFamily="34" charset="0"/>
                  </a:rPr>
                  <a:t>start </a:t>
                </a:r>
                <a:r>
                  <a:rPr lang="en-GB">
                    <a:latin typeface="Segoe UI" panose="020B0502040204020203" pitchFamily="34" charset="0"/>
                    <a:cs typeface="Segoe UI" panose="020B0502040204020203" pitchFamily="34" charset="0"/>
                  </a:rPr>
                  <a:t>and the </a:t>
                </a:r>
                <a:r>
                  <a:rPr lang="en-GB" b="1">
                    <a:latin typeface="Segoe UI" panose="020B0502040204020203" pitchFamily="34" charset="0"/>
                    <a:cs typeface="Segoe UI" panose="020B0502040204020203" pitchFamily="34" charset="0"/>
                  </a:rPr>
                  <a:t>goal </a:t>
                </a:r>
                <a:r>
                  <a:rPr lang="en-GB">
                    <a:latin typeface="Segoe UI" panose="020B0502040204020203" pitchFamily="34" charset="0"/>
                    <a:cs typeface="Segoe UI" panose="020B0502040204020203" pitchFamily="34" charset="0"/>
                  </a:rPr>
                  <a:t>grids by clicking on any </a:t>
                </a:r>
                <a:r>
                  <a:rPr lang="en-GB" b="1">
                    <a:latin typeface="Segoe UI" panose="020B0502040204020203" pitchFamily="34" charset="0"/>
                    <a:cs typeface="Segoe UI" panose="020B0502040204020203" pitchFamily="34" charset="0"/>
                  </a:rPr>
                  <a:t>cell</a:t>
                </a:r>
                <a:r>
                  <a:rPr lang="en-GB">
                    <a:latin typeface="Segoe UI" panose="020B0502040204020203" pitchFamily="34" charset="0"/>
                    <a:cs typeface="Segoe UI" panose="020B0502040204020203" pitchFamily="34" charset="0"/>
                  </a:rPr>
                  <a:t>. </a:t>
                </a:r>
                <a:endParaRPr lang="en-US">
                  <a:latin typeface="Segoe UI" panose="020B0502040204020203" pitchFamily="34" charset="0"/>
                  <a:cs typeface="Segoe UI" panose="020B0502040204020203" pitchFamily="34" charset="0"/>
                </a:endParaRPr>
              </a:p>
            </p:txBody>
          </p:sp>
        </p:grpSp>
        <p:pic>
          <p:nvPicPr>
            <p:cNvPr id="14" name="Graphic 13" descr="Touchscreen with solid fill">
              <a:extLst>
                <a:ext uri="{FF2B5EF4-FFF2-40B4-BE49-F238E27FC236}">
                  <a16:creationId xmlns:a16="http://schemas.microsoft.com/office/drawing/2014/main" id="{428CA281-509B-70F3-36D5-7529A3B20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212" y="3504149"/>
              <a:ext cx="741821" cy="674281"/>
            </a:xfrm>
            <a:prstGeom prst="rect">
              <a:avLst/>
            </a:prstGeom>
          </p:spPr>
        </p:pic>
      </p:grpSp>
      <p:sp>
        <p:nvSpPr>
          <p:cNvPr id="18" name="Oval 17">
            <a:extLst>
              <a:ext uri="{FF2B5EF4-FFF2-40B4-BE49-F238E27FC236}">
                <a16:creationId xmlns:a16="http://schemas.microsoft.com/office/drawing/2014/main" id="{640EDF36-269B-FCF2-6C71-10B4501A9D0F}"/>
              </a:ext>
            </a:extLst>
          </p:cNvPr>
          <p:cNvSpPr/>
          <p:nvPr/>
        </p:nvSpPr>
        <p:spPr>
          <a:xfrm>
            <a:off x="3698275" y="2829336"/>
            <a:ext cx="876300" cy="830997"/>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21">
            <a:extLst>
              <a:ext uri="{FF2B5EF4-FFF2-40B4-BE49-F238E27FC236}">
                <a16:creationId xmlns:a16="http://schemas.microsoft.com/office/drawing/2014/main" id="{0F23133C-020D-A389-A867-2849F27009F1}"/>
              </a:ext>
            </a:extLst>
          </p:cNvPr>
          <p:cNvCxnSpPr>
            <a:cxnSpLocks/>
            <a:stCxn id="18" idx="4"/>
          </p:cNvCxnSpPr>
          <p:nvPr/>
        </p:nvCxnSpPr>
        <p:spPr>
          <a:xfrm rot="16200000" flipH="1">
            <a:off x="5440741" y="2356017"/>
            <a:ext cx="549187" cy="3157818"/>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137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 </a:t>
            </a:r>
            <a:r>
              <a:rPr lang="en-GB" sz="3000" b="1" i="1">
                <a:solidFill>
                  <a:schemeClr val="bg1"/>
                </a:solidFill>
                <a:latin typeface="Segoe UI"/>
                <a:cs typeface="Segoe UI"/>
              </a:rPr>
              <a:t>Customise the start/goal grid and its elements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2F59CA0D-6597-4118-C2F5-5DAC9E37882D}"/>
              </a:ext>
            </a:extLst>
          </p:cNvPr>
          <p:cNvPicPr>
            <a:picLocks noChangeAspect="1"/>
          </p:cNvPicPr>
          <p:nvPr/>
        </p:nvPicPr>
        <p:blipFill>
          <a:blip r:embed="rId3"/>
          <a:stretch>
            <a:fillRect/>
          </a:stretch>
        </p:blipFill>
        <p:spPr>
          <a:xfrm>
            <a:off x="1164910" y="1216474"/>
            <a:ext cx="9268192" cy="4679784"/>
          </a:xfrm>
          <a:prstGeom prst="roundRect">
            <a:avLst>
              <a:gd name="adj" fmla="val 7513"/>
            </a:avLst>
          </a:prstGeom>
          <a:noFill/>
          <a:ln>
            <a:solidFill>
              <a:srgbClr val="FFD966"/>
            </a:solidFill>
          </a:ln>
        </p:spPr>
      </p:pic>
      <p:grpSp>
        <p:nvGrpSpPr>
          <p:cNvPr id="9" name="Group 8">
            <a:extLst>
              <a:ext uri="{FF2B5EF4-FFF2-40B4-BE49-F238E27FC236}">
                <a16:creationId xmlns:a16="http://schemas.microsoft.com/office/drawing/2014/main" id="{67026960-CE6F-44AA-4B37-186270DF4B04}"/>
              </a:ext>
            </a:extLst>
          </p:cNvPr>
          <p:cNvGrpSpPr/>
          <p:nvPr/>
        </p:nvGrpSpPr>
        <p:grpSpPr>
          <a:xfrm>
            <a:off x="5116430" y="5067949"/>
            <a:ext cx="5910660" cy="958696"/>
            <a:chOff x="991862" y="3160369"/>
            <a:chExt cx="5654036" cy="1361841"/>
          </a:xfrm>
        </p:grpSpPr>
        <p:grpSp>
          <p:nvGrpSpPr>
            <p:cNvPr id="10" name="Group 9">
              <a:extLst>
                <a:ext uri="{FF2B5EF4-FFF2-40B4-BE49-F238E27FC236}">
                  <a16:creationId xmlns:a16="http://schemas.microsoft.com/office/drawing/2014/main" id="{006829F4-520E-6AE4-384B-5C1A5C34D461}"/>
                </a:ext>
              </a:extLst>
            </p:cNvPr>
            <p:cNvGrpSpPr/>
            <p:nvPr/>
          </p:nvGrpSpPr>
          <p:grpSpPr>
            <a:xfrm>
              <a:off x="991862" y="3160369"/>
              <a:ext cx="5654036" cy="1361841"/>
              <a:chOff x="937430" y="4988624"/>
              <a:chExt cx="9306165" cy="1309203"/>
            </a:xfrm>
            <a:solidFill>
              <a:srgbClr val="FFE699"/>
            </a:solidFill>
          </p:grpSpPr>
          <p:sp>
            <p:nvSpPr>
              <p:cNvPr id="15" name="Rectangle: Rounded Corners 14">
                <a:extLst>
                  <a:ext uri="{FF2B5EF4-FFF2-40B4-BE49-F238E27FC236}">
                    <a16:creationId xmlns:a16="http://schemas.microsoft.com/office/drawing/2014/main" id="{0A596072-59BD-0ECC-637E-2EFB5312933C}"/>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B0B8AD-DCA2-0ED1-F337-637B169904F3}"/>
                  </a:ext>
                </a:extLst>
              </p:cNvPr>
              <p:cNvSpPr txBox="1"/>
              <p:nvPr/>
            </p:nvSpPr>
            <p:spPr>
              <a:xfrm>
                <a:off x="2345643" y="5248982"/>
                <a:ext cx="7798495" cy="779009"/>
              </a:xfrm>
              <a:prstGeom prst="rect">
                <a:avLst/>
              </a:prstGeom>
              <a:grpFill/>
              <a:ln>
                <a:solidFill>
                  <a:srgbClr val="FFE699"/>
                </a:solidFill>
              </a:ln>
            </p:spPr>
            <p:txBody>
              <a:bodyPr wrap="square" rtlCol="0" anchor="ctr">
                <a:spAutoFit/>
              </a:bodyPr>
              <a:lstStyle/>
              <a:p>
                <a:r>
                  <a:rPr lang="en-GB" dirty="0">
                    <a:latin typeface="Segoe UI" panose="020B0502040204020203" pitchFamily="34" charset="0"/>
                    <a:cs typeface="Segoe UI" panose="020B0502040204020203" pitchFamily="34" charset="0"/>
                  </a:rPr>
                  <a:t>You can also change Karel’s orientation by hovering over it and clicking on the        icon.</a:t>
                </a:r>
                <a:endParaRPr lang="en-US" dirty="0">
                  <a:latin typeface="Segoe UI" panose="020B0502040204020203" pitchFamily="34" charset="0"/>
                  <a:cs typeface="Segoe UI" panose="020B0502040204020203" pitchFamily="34" charset="0"/>
                </a:endParaRPr>
              </a:p>
            </p:txBody>
          </p:sp>
        </p:grpSp>
        <p:pic>
          <p:nvPicPr>
            <p:cNvPr id="14" name="Graphic 13" descr="Touchscreen with solid fill">
              <a:extLst>
                <a:ext uri="{FF2B5EF4-FFF2-40B4-BE49-F238E27FC236}">
                  <a16:creationId xmlns:a16="http://schemas.microsoft.com/office/drawing/2014/main" id="{428CA281-509B-70F3-36D5-7529A3B20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6622" y="3512259"/>
              <a:ext cx="484339" cy="674281"/>
            </a:xfrm>
            <a:prstGeom prst="rect">
              <a:avLst/>
            </a:prstGeom>
          </p:spPr>
        </p:pic>
      </p:grpSp>
      <p:sp>
        <p:nvSpPr>
          <p:cNvPr id="18" name="Oval 17">
            <a:extLst>
              <a:ext uri="{FF2B5EF4-FFF2-40B4-BE49-F238E27FC236}">
                <a16:creationId xmlns:a16="http://schemas.microsoft.com/office/drawing/2014/main" id="{640EDF36-269B-FCF2-6C71-10B4501A9D0F}"/>
              </a:ext>
            </a:extLst>
          </p:cNvPr>
          <p:cNvSpPr/>
          <p:nvPr/>
        </p:nvSpPr>
        <p:spPr>
          <a:xfrm>
            <a:off x="1421534" y="2681487"/>
            <a:ext cx="876300" cy="916249"/>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21">
            <a:extLst>
              <a:ext uri="{FF2B5EF4-FFF2-40B4-BE49-F238E27FC236}">
                <a16:creationId xmlns:a16="http://schemas.microsoft.com/office/drawing/2014/main" id="{0F23133C-020D-A389-A867-2849F27009F1}"/>
              </a:ext>
            </a:extLst>
          </p:cNvPr>
          <p:cNvCxnSpPr>
            <a:cxnSpLocks/>
            <a:stCxn id="18" idx="4"/>
          </p:cNvCxnSpPr>
          <p:nvPr/>
        </p:nvCxnSpPr>
        <p:spPr>
          <a:xfrm rot="16200000" flipH="1">
            <a:off x="4230224" y="1227196"/>
            <a:ext cx="1342685" cy="6083764"/>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E70C595-D338-B8E6-AD9A-0D12E469BE6D}"/>
              </a:ext>
            </a:extLst>
          </p:cNvPr>
          <p:cNvPicPr>
            <a:picLocks noChangeAspect="1"/>
          </p:cNvPicPr>
          <p:nvPr/>
        </p:nvPicPr>
        <p:blipFill>
          <a:blip r:embed="rId6"/>
          <a:stretch>
            <a:fillRect/>
          </a:stretch>
        </p:blipFill>
        <p:spPr>
          <a:xfrm>
            <a:off x="9748811" y="5543827"/>
            <a:ext cx="314325" cy="323850"/>
          </a:xfrm>
          <a:prstGeom prst="rect">
            <a:avLst/>
          </a:prstGeom>
        </p:spPr>
      </p:pic>
    </p:spTree>
    <p:extLst>
      <p:ext uri="{BB962C8B-B14F-4D97-AF65-F5344CB8AC3E}">
        <p14:creationId xmlns:p14="http://schemas.microsoft.com/office/powerpoint/2010/main" val="3977135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 </a:t>
            </a:r>
            <a:r>
              <a:rPr lang="en-GB" sz="3000" b="1" i="1">
                <a:solidFill>
                  <a:schemeClr val="bg1"/>
                </a:solidFill>
                <a:latin typeface="Segoe UI"/>
                <a:cs typeface="Segoe UI"/>
              </a:rPr>
              <a:t>Customise the start/goal grid and its elements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5" name="Picture 4">
            <a:extLst>
              <a:ext uri="{FF2B5EF4-FFF2-40B4-BE49-F238E27FC236}">
                <a16:creationId xmlns:a16="http://schemas.microsoft.com/office/drawing/2014/main" id="{A0BCDE84-1DBA-8C72-FEDA-26ECA30CDDC9}"/>
              </a:ext>
            </a:extLst>
          </p:cNvPr>
          <p:cNvPicPr>
            <a:picLocks noChangeAspect="1"/>
          </p:cNvPicPr>
          <p:nvPr/>
        </p:nvPicPr>
        <p:blipFill>
          <a:blip r:embed="rId3"/>
          <a:stretch>
            <a:fillRect/>
          </a:stretch>
        </p:blipFill>
        <p:spPr>
          <a:xfrm>
            <a:off x="1168995" y="1255249"/>
            <a:ext cx="8717567" cy="4862903"/>
          </a:xfrm>
          <a:prstGeom prst="roundRect">
            <a:avLst>
              <a:gd name="adj" fmla="val 7513"/>
            </a:avLst>
          </a:prstGeom>
          <a:noFill/>
          <a:ln>
            <a:solidFill>
              <a:srgbClr val="FFD966"/>
            </a:solidFill>
          </a:ln>
        </p:spPr>
      </p:pic>
      <p:grpSp>
        <p:nvGrpSpPr>
          <p:cNvPr id="22" name="Group 21">
            <a:extLst>
              <a:ext uri="{FF2B5EF4-FFF2-40B4-BE49-F238E27FC236}">
                <a16:creationId xmlns:a16="http://schemas.microsoft.com/office/drawing/2014/main" id="{278F5CAC-F0A5-AD88-82DF-A7E14CBD869C}"/>
              </a:ext>
            </a:extLst>
          </p:cNvPr>
          <p:cNvGrpSpPr/>
          <p:nvPr/>
        </p:nvGrpSpPr>
        <p:grpSpPr>
          <a:xfrm>
            <a:off x="5465356" y="4383898"/>
            <a:ext cx="5654036" cy="1467724"/>
            <a:chOff x="484794" y="4630366"/>
            <a:chExt cx="5654036" cy="1467724"/>
          </a:xfrm>
        </p:grpSpPr>
        <p:grpSp>
          <p:nvGrpSpPr>
            <p:cNvPr id="9" name="Group 8">
              <a:extLst>
                <a:ext uri="{FF2B5EF4-FFF2-40B4-BE49-F238E27FC236}">
                  <a16:creationId xmlns:a16="http://schemas.microsoft.com/office/drawing/2014/main" id="{67026960-CE6F-44AA-4B37-186270DF4B04}"/>
                </a:ext>
              </a:extLst>
            </p:cNvPr>
            <p:cNvGrpSpPr/>
            <p:nvPr/>
          </p:nvGrpSpPr>
          <p:grpSpPr>
            <a:xfrm>
              <a:off x="484794" y="4630366"/>
              <a:ext cx="5654036" cy="1467724"/>
              <a:chOff x="991862" y="3160368"/>
              <a:chExt cx="5654036" cy="1361841"/>
            </a:xfrm>
          </p:grpSpPr>
          <p:grpSp>
            <p:nvGrpSpPr>
              <p:cNvPr id="10" name="Group 9">
                <a:extLst>
                  <a:ext uri="{FF2B5EF4-FFF2-40B4-BE49-F238E27FC236}">
                    <a16:creationId xmlns:a16="http://schemas.microsoft.com/office/drawing/2014/main" id="{006829F4-520E-6AE4-384B-5C1A5C34D461}"/>
                  </a:ext>
                </a:extLst>
              </p:cNvPr>
              <p:cNvGrpSpPr/>
              <p:nvPr/>
            </p:nvGrpSpPr>
            <p:grpSpPr>
              <a:xfrm>
                <a:off x="991862" y="3160368"/>
                <a:ext cx="5654036" cy="1361841"/>
                <a:chOff x="937430" y="4988623"/>
                <a:chExt cx="9306165" cy="1309203"/>
              </a:xfrm>
              <a:solidFill>
                <a:srgbClr val="FFE699"/>
              </a:solidFill>
            </p:grpSpPr>
            <p:sp>
              <p:nvSpPr>
                <p:cNvPr id="15" name="Rectangle: Rounded Corners 14">
                  <a:extLst>
                    <a:ext uri="{FF2B5EF4-FFF2-40B4-BE49-F238E27FC236}">
                      <a16:creationId xmlns:a16="http://schemas.microsoft.com/office/drawing/2014/main" id="{0A596072-59BD-0ECC-637E-2EFB5312933C}"/>
                    </a:ext>
                  </a:extLst>
                </p:cNvPr>
                <p:cNvSpPr/>
                <p:nvPr/>
              </p:nvSpPr>
              <p:spPr>
                <a:xfrm>
                  <a:off x="937430" y="4988623"/>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B0B8AD-DCA2-0ED1-F337-637B169904F3}"/>
                    </a:ext>
                  </a:extLst>
                </p:cNvPr>
                <p:cNvSpPr txBox="1"/>
                <p:nvPr/>
              </p:nvSpPr>
              <p:spPr>
                <a:xfrm>
                  <a:off x="2345643" y="5103145"/>
                  <a:ext cx="7739306" cy="1070688"/>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You can increase or decrease the number of stones in a cell by clicking on the      or       icons that appear when you hover over any cell. </a:t>
                  </a:r>
                  <a:endParaRPr lang="en-US">
                    <a:latin typeface="Segoe UI" panose="020B0502040204020203" pitchFamily="34" charset="0"/>
                    <a:cs typeface="Segoe UI" panose="020B0502040204020203" pitchFamily="34" charset="0"/>
                  </a:endParaRPr>
                </a:p>
              </p:txBody>
            </p:sp>
          </p:grpSp>
          <p:pic>
            <p:nvPicPr>
              <p:cNvPr id="14" name="Graphic 13" descr="Touchscreen with solid fill">
                <a:extLst>
                  <a:ext uri="{FF2B5EF4-FFF2-40B4-BE49-F238E27FC236}">
                    <a16:creationId xmlns:a16="http://schemas.microsoft.com/office/drawing/2014/main" id="{428CA281-509B-70F3-36D5-7529A3B20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150" y="3437559"/>
                <a:ext cx="634844" cy="674281"/>
              </a:xfrm>
              <a:prstGeom prst="rect">
                <a:avLst/>
              </a:prstGeom>
            </p:spPr>
          </p:pic>
        </p:grpSp>
        <p:pic>
          <p:nvPicPr>
            <p:cNvPr id="7" name="Picture 6">
              <a:extLst>
                <a:ext uri="{FF2B5EF4-FFF2-40B4-BE49-F238E27FC236}">
                  <a16:creationId xmlns:a16="http://schemas.microsoft.com/office/drawing/2014/main" id="{3FC38CAF-C6B6-2E92-33AF-B345BD2257EF}"/>
                </a:ext>
              </a:extLst>
            </p:cNvPr>
            <p:cNvPicPr>
              <a:picLocks noChangeAspect="1"/>
            </p:cNvPicPr>
            <p:nvPr/>
          </p:nvPicPr>
          <p:blipFill>
            <a:blip r:embed="rId6"/>
            <a:stretch>
              <a:fillRect/>
            </a:stretch>
          </p:blipFill>
          <p:spPr>
            <a:xfrm>
              <a:off x="4822339" y="5119237"/>
              <a:ext cx="260830" cy="239682"/>
            </a:xfrm>
            <a:prstGeom prst="rect">
              <a:avLst/>
            </a:prstGeom>
          </p:spPr>
        </p:pic>
        <p:pic>
          <p:nvPicPr>
            <p:cNvPr id="21" name="Picture 20">
              <a:extLst>
                <a:ext uri="{FF2B5EF4-FFF2-40B4-BE49-F238E27FC236}">
                  <a16:creationId xmlns:a16="http://schemas.microsoft.com/office/drawing/2014/main" id="{6CB2702A-0111-BF08-3DBD-9F6709E6CA05}"/>
                </a:ext>
              </a:extLst>
            </p:cNvPr>
            <p:cNvPicPr>
              <a:picLocks noChangeAspect="1"/>
            </p:cNvPicPr>
            <p:nvPr/>
          </p:nvPicPr>
          <p:blipFill>
            <a:blip r:embed="rId7"/>
            <a:stretch>
              <a:fillRect/>
            </a:stretch>
          </p:blipFill>
          <p:spPr>
            <a:xfrm>
              <a:off x="5435056" y="5090418"/>
              <a:ext cx="260830" cy="268501"/>
            </a:xfrm>
            <a:prstGeom prst="rect">
              <a:avLst/>
            </a:prstGeom>
          </p:spPr>
        </p:pic>
      </p:grpSp>
      <p:cxnSp>
        <p:nvCxnSpPr>
          <p:cNvPr id="19" name="Straight Connector 21">
            <a:extLst>
              <a:ext uri="{FF2B5EF4-FFF2-40B4-BE49-F238E27FC236}">
                <a16:creationId xmlns:a16="http://schemas.microsoft.com/office/drawing/2014/main" id="{0F23133C-020D-A389-A867-2849F27009F1}"/>
              </a:ext>
            </a:extLst>
          </p:cNvPr>
          <p:cNvCxnSpPr>
            <a:cxnSpLocks/>
            <a:stCxn id="18" idx="4"/>
          </p:cNvCxnSpPr>
          <p:nvPr/>
        </p:nvCxnSpPr>
        <p:spPr>
          <a:xfrm rot="16200000" flipH="1">
            <a:off x="6790614" y="2975862"/>
            <a:ext cx="562033" cy="1590186"/>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40EDF36-269B-FCF2-6C71-10B4501A9D0F}"/>
              </a:ext>
            </a:extLst>
          </p:cNvPr>
          <p:cNvSpPr/>
          <p:nvPr/>
        </p:nvSpPr>
        <p:spPr>
          <a:xfrm>
            <a:off x="5838387" y="2573690"/>
            <a:ext cx="876300" cy="916249"/>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720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 </a:t>
            </a:r>
            <a:r>
              <a:rPr lang="en-GB" sz="3000" b="1" i="1">
                <a:solidFill>
                  <a:schemeClr val="bg1"/>
                </a:solidFill>
                <a:latin typeface="Segoe UI"/>
                <a:cs typeface="Segoe UI"/>
              </a:rPr>
              <a:t>Customise the start/goal grid and its elements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686D128E-B652-6BF6-6A43-6AA65FCC7264}"/>
              </a:ext>
            </a:extLst>
          </p:cNvPr>
          <p:cNvPicPr>
            <a:picLocks noChangeAspect="1"/>
          </p:cNvPicPr>
          <p:nvPr/>
        </p:nvPicPr>
        <p:blipFill>
          <a:blip r:embed="rId3"/>
          <a:stretch>
            <a:fillRect/>
          </a:stretch>
        </p:blipFill>
        <p:spPr>
          <a:xfrm>
            <a:off x="983995" y="1548171"/>
            <a:ext cx="6556443" cy="3331507"/>
          </a:xfrm>
          <a:prstGeom prst="roundRect">
            <a:avLst>
              <a:gd name="adj" fmla="val 7513"/>
            </a:avLst>
          </a:prstGeom>
          <a:noFill/>
          <a:ln>
            <a:solidFill>
              <a:srgbClr val="FFD966"/>
            </a:solidFill>
          </a:ln>
        </p:spPr>
      </p:pic>
      <p:cxnSp>
        <p:nvCxnSpPr>
          <p:cNvPr id="19" name="Straight Connector 21">
            <a:extLst>
              <a:ext uri="{FF2B5EF4-FFF2-40B4-BE49-F238E27FC236}">
                <a16:creationId xmlns:a16="http://schemas.microsoft.com/office/drawing/2014/main" id="{0F23133C-020D-A389-A867-2849F27009F1}"/>
              </a:ext>
            </a:extLst>
          </p:cNvPr>
          <p:cNvCxnSpPr>
            <a:cxnSpLocks/>
            <a:endCxn id="15" idx="0"/>
          </p:cNvCxnSpPr>
          <p:nvPr/>
        </p:nvCxnSpPr>
        <p:spPr>
          <a:xfrm>
            <a:off x="5182247" y="2559991"/>
            <a:ext cx="3058893" cy="1919272"/>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7026960-CE6F-44AA-4B37-186270DF4B04}"/>
              </a:ext>
            </a:extLst>
          </p:cNvPr>
          <p:cNvGrpSpPr/>
          <p:nvPr/>
        </p:nvGrpSpPr>
        <p:grpSpPr>
          <a:xfrm>
            <a:off x="5414122" y="4479263"/>
            <a:ext cx="5654036" cy="1055886"/>
            <a:chOff x="991862" y="3160368"/>
            <a:chExt cx="5654036" cy="1361841"/>
          </a:xfrm>
        </p:grpSpPr>
        <p:grpSp>
          <p:nvGrpSpPr>
            <p:cNvPr id="10" name="Group 9">
              <a:extLst>
                <a:ext uri="{FF2B5EF4-FFF2-40B4-BE49-F238E27FC236}">
                  <a16:creationId xmlns:a16="http://schemas.microsoft.com/office/drawing/2014/main" id="{006829F4-520E-6AE4-384B-5C1A5C34D461}"/>
                </a:ext>
              </a:extLst>
            </p:cNvPr>
            <p:cNvGrpSpPr/>
            <p:nvPr/>
          </p:nvGrpSpPr>
          <p:grpSpPr>
            <a:xfrm>
              <a:off x="991862" y="3160368"/>
              <a:ext cx="5654036" cy="1361841"/>
              <a:chOff x="937430" y="4988623"/>
              <a:chExt cx="9306165" cy="1309203"/>
            </a:xfrm>
            <a:solidFill>
              <a:srgbClr val="FFE699"/>
            </a:solidFill>
          </p:grpSpPr>
          <p:sp>
            <p:nvSpPr>
              <p:cNvPr id="15" name="Rectangle: Rounded Corners 14">
                <a:extLst>
                  <a:ext uri="{FF2B5EF4-FFF2-40B4-BE49-F238E27FC236}">
                    <a16:creationId xmlns:a16="http://schemas.microsoft.com/office/drawing/2014/main" id="{0A596072-59BD-0ECC-637E-2EFB5312933C}"/>
                  </a:ext>
                </a:extLst>
              </p:cNvPr>
              <p:cNvSpPr/>
              <p:nvPr/>
            </p:nvSpPr>
            <p:spPr>
              <a:xfrm>
                <a:off x="937430" y="4988623"/>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B0B8AD-DCA2-0ED1-F337-637B169904F3}"/>
                  </a:ext>
                </a:extLst>
              </p:cNvPr>
              <p:cNvSpPr txBox="1"/>
              <p:nvPr/>
            </p:nvSpPr>
            <p:spPr>
              <a:xfrm>
                <a:off x="2345643" y="5237793"/>
                <a:ext cx="7739306" cy="801392"/>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Optionally, you can add walls wherever you choose by clicking on the edge of the cell. </a:t>
                </a:r>
                <a:endParaRPr lang="en-US">
                  <a:latin typeface="Segoe UI" panose="020B0502040204020203" pitchFamily="34" charset="0"/>
                  <a:cs typeface="Segoe UI" panose="020B0502040204020203" pitchFamily="34" charset="0"/>
                </a:endParaRPr>
              </a:p>
            </p:txBody>
          </p:sp>
        </p:grpSp>
        <p:pic>
          <p:nvPicPr>
            <p:cNvPr id="14" name="Graphic 13" descr="Touchscreen with solid fill">
              <a:extLst>
                <a:ext uri="{FF2B5EF4-FFF2-40B4-BE49-F238E27FC236}">
                  <a16:creationId xmlns:a16="http://schemas.microsoft.com/office/drawing/2014/main" id="{428CA281-509B-70F3-36D5-7529A3B20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7150" y="3437558"/>
              <a:ext cx="634844" cy="833613"/>
            </a:xfrm>
            <a:prstGeom prst="rect">
              <a:avLst/>
            </a:prstGeom>
          </p:spPr>
        </p:pic>
      </p:grpSp>
    </p:spTree>
    <p:extLst>
      <p:ext uri="{BB962C8B-B14F-4D97-AF65-F5344CB8AC3E}">
        <p14:creationId xmlns:p14="http://schemas.microsoft.com/office/powerpoint/2010/main" val="3675647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 </a:t>
            </a:r>
            <a:r>
              <a:rPr lang="en-GB" sz="3000" b="1" i="1">
                <a:solidFill>
                  <a:schemeClr val="bg1"/>
                </a:solidFill>
                <a:latin typeface="Segoe UI"/>
                <a:cs typeface="Segoe UI"/>
              </a:rPr>
              <a:t>Customise the start/goal grid and its elements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60A84764-B1FA-C686-99B7-735D4DD80142}"/>
              </a:ext>
            </a:extLst>
          </p:cNvPr>
          <p:cNvPicPr>
            <a:picLocks noChangeAspect="1"/>
          </p:cNvPicPr>
          <p:nvPr/>
        </p:nvPicPr>
        <p:blipFill>
          <a:blip r:embed="rId3"/>
          <a:stretch>
            <a:fillRect/>
          </a:stretch>
        </p:blipFill>
        <p:spPr>
          <a:xfrm>
            <a:off x="813263" y="1481902"/>
            <a:ext cx="7525274" cy="4213300"/>
          </a:xfrm>
          <a:prstGeom prst="roundRect">
            <a:avLst>
              <a:gd name="adj" fmla="val 9070"/>
            </a:avLst>
          </a:prstGeom>
          <a:ln>
            <a:solidFill>
              <a:srgbClr val="FFC000"/>
            </a:solidFill>
          </a:ln>
        </p:spPr>
      </p:pic>
      <p:grpSp>
        <p:nvGrpSpPr>
          <p:cNvPr id="9" name="Group 8">
            <a:extLst>
              <a:ext uri="{FF2B5EF4-FFF2-40B4-BE49-F238E27FC236}">
                <a16:creationId xmlns:a16="http://schemas.microsoft.com/office/drawing/2014/main" id="{67026960-CE6F-44AA-4B37-186270DF4B04}"/>
              </a:ext>
            </a:extLst>
          </p:cNvPr>
          <p:cNvGrpSpPr/>
          <p:nvPr/>
        </p:nvGrpSpPr>
        <p:grpSpPr>
          <a:xfrm>
            <a:off x="6579909" y="3298828"/>
            <a:ext cx="4548534" cy="1206092"/>
            <a:chOff x="991862" y="3160369"/>
            <a:chExt cx="5654036" cy="1361841"/>
          </a:xfrm>
        </p:grpSpPr>
        <p:grpSp>
          <p:nvGrpSpPr>
            <p:cNvPr id="10" name="Group 9">
              <a:extLst>
                <a:ext uri="{FF2B5EF4-FFF2-40B4-BE49-F238E27FC236}">
                  <a16:creationId xmlns:a16="http://schemas.microsoft.com/office/drawing/2014/main" id="{006829F4-520E-6AE4-384B-5C1A5C34D461}"/>
                </a:ext>
              </a:extLst>
            </p:cNvPr>
            <p:cNvGrpSpPr/>
            <p:nvPr/>
          </p:nvGrpSpPr>
          <p:grpSpPr>
            <a:xfrm>
              <a:off x="991862" y="3160369"/>
              <a:ext cx="5654036" cy="1361841"/>
              <a:chOff x="937430" y="4988624"/>
              <a:chExt cx="9306165" cy="1309203"/>
            </a:xfrm>
            <a:solidFill>
              <a:srgbClr val="FFE699"/>
            </a:solidFill>
          </p:grpSpPr>
          <p:sp>
            <p:nvSpPr>
              <p:cNvPr id="15" name="Rectangle: Rounded Corners 14">
                <a:extLst>
                  <a:ext uri="{FF2B5EF4-FFF2-40B4-BE49-F238E27FC236}">
                    <a16:creationId xmlns:a16="http://schemas.microsoft.com/office/drawing/2014/main" id="{0A596072-59BD-0ECC-637E-2EFB5312933C}"/>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B0B8AD-DCA2-0ED1-F337-637B169904F3}"/>
                  </a:ext>
                </a:extLst>
              </p:cNvPr>
              <p:cNvSpPr txBox="1"/>
              <p:nvPr/>
            </p:nvSpPr>
            <p:spPr>
              <a:xfrm>
                <a:off x="2345643" y="5137354"/>
                <a:ext cx="7739306" cy="1002267"/>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You can also adjust the number of rows and columns in the grid. This will change the size of both worlds.</a:t>
                </a:r>
                <a:endParaRPr lang="en-US">
                  <a:latin typeface="Segoe UI" panose="020B0502040204020203" pitchFamily="34" charset="0"/>
                  <a:cs typeface="Segoe UI" panose="020B0502040204020203" pitchFamily="34" charset="0"/>
                </a:endParaRPr>
              </a:p>
            </p:txBody>
          </p:sp>
        </p:grpSp>
        <p:pic>
          <p:nvPicPr>
            <p:cNvPr id="14" name="Graphic 13" descr="Touchscreen with solid fill">
              <a:extLst>
                <a:ext uri="{FF2B5EF4-FFF2-40B4-BE49-F238E27FC236}">
                  <a16:creationId xmlns:a16="http://schemas.microsoft.com/office/drawing/2014/main" id="{428CA281-509B-70F3-36D5-7529A3B20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212" y="3427747"/>
              <a:ext cx="741821" cy="674281"/>
            </a:xfrm>
            <a:prstGeom prst="rect">
              <a:avLst/>
            </a:prstGeom>
          </p:spPr>
        </p:pic>
      </p:grpSp>
      <p:sp>
        <p:nvSpPr>
          <p:cNvPr id="6" name="Oval 5">
            <a:extLst>
              <a:ext uri="{FF2B5EF4-FFF2-40B4-BE49-F238E27FC236}">
                <a16:creationId xmlns:a16="http://schemas.microsoft.com/office/drawing/2014/main" id="{DA748753-5FF2-9457-2276-F6541D45585A}"/>
              </a:ext>
            </a:extLst>
          </p:cNvPr>
          <p:cNvSpPr/>
          <p:nvPr/>
        </p:nvSpPr>
        <p:spPr>
          <a:xfrm>
            <a:off x="5463828" y="4741719"/>
            <a:ext cx="1635913" cy="378542"/>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21">
            <a:extLst>
              <a:ext uri="{FF2B5EF4-FFF2-40B4-BE49-F238E27FC236}">
                <a16:creationId xmlns:a16="http://schemas.microsoft.com/office/drawing/2014/main" id="{34E83AB8-4C8B-4D5B-360F-C5A545C2D329}"/>
              </a:ext>
            </a:extLst>
          </p:cNvPr>
          <p:cNvCxnSpPr>
            <a:cxnSpLocks/>
          </p:cNvCxnSpPr>
          <p:nvPr/>
        </p:nvCxnSpPr>
        <p:spPr>
          <a:xfrm flipV="1">
            <a:off x="7099741" y="4504920"/>
            <a:ext cx="1754435" cy="449834"/>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346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63405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II: </a:t>
            </a:r>
            <a:r>
              <a:rPr lang="en-GB" sz="3000" b="1" i="1">
                <a:solidFill>
                  <a:schemeClr val="bg1"/>
                </a:solidFill>
                <a:latin typeface="Segoe UI"/>
                <a:cs typeface="Segoe UI"/>
              </a:rPr>
              <a:t>Customise the toolbox and the workspace</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9ACEE860-3BD1-143E-E2EF-7CDD5C76C6EC}"/>
              </a:ext>
            </a:extLst>
          </p:cNvPr>
          <p:cNvPicPr>
            <a:picLocks noChangeAspect="1"/>
          </p:cNvPicPr>
          <p:nvPr/>
        </p:nvPicPr>
        <p:blipFill>
          <a:blip r:embed="rId3"/>
          <a:stretch>
            <a:fillRect/>
          </a:stretch>
        </p:blipFill>
        <p:spPr>
          <a:xfrm>
            <a:off x="1044715" y="1682471"/>
            <a:ext cx="7490298" cy="4208985"/>
          </a:xfrm>
          <a:prstGeom prst="roundRect">
            <a:avLst>
              <a:gd name="adj" fmla="val 7513"/>
            </a:avLst>
          </a:prstGeom>
          <a:noFill/>
          <a:ln>
            <a:solidFill>
              <a:srgbClr val="FFD966"/>
            </a:solidFill>
          </a:ln>
        </p:spPr>
      </p:pic>
      <p:grpSp>
        <p:nvGrpSpPr>
          <p:cNvPr id="5" name="Group 4">
            <a:extLst>
              <a:ext uri="{FF2B5EF4-FFF2-40B4-BE49-F238E27FC236}">
                <a16:creationId xmlns:a16="http://schemas.microsoft.com/office/drawing/2014/main" id="{625CF663-E7EE-254F-7481-AF787FE9D9A4}"/>
              </a:ext>
            </a:extLst>
          </p:cNvPr>
          <p:cNvGrpSpPr/>
          <p:nvPr/>
        </p:nvGrpSpPr>
        <p:grpSpPr>
          <a:xfrm>
            <a:off x="6576566" y="3720247"/>
            <a:ext cx="4548534" cy="1554846"/>
            <a:chOff x="991862" y="3160369"/>
            <a:chExt cx="5654036" cy="1361841"/>
          </a:xfrm>
        </p:grpSpPr>
        <p:grpSp>
          <p:nvGrpSpPr>
            <p:cNvPr id="6" name="Group 5">
              <a:extLst>
                <a:ext uri="{FF2B5EF4-FFF2-40B4-BE49-F238E27FC236}">
                  <a16:creationId xmlns:a16="http://schemas.microsoft.com/office/drawing/2014/main" id="{818A2F32-EBE8-7440-01F3-283F4EA707B4}"/>
                </a:ext>
              </a:extLst>
            </p:cNvPr>
            <p:cNvGrpSpPr/>
            <p:nvPr/>
          </p:nvGrpSpPr>
          <p:grpSpPr>
            <a:xfrm>
              <a:off x="991862" y="3160369"/>
              <a:ext cx="5654036" cy="1361841"/>
              <a:chOff x="937430" y="4988624"/>
              <a:chExt cx="9306165" cy="1309203"/>
            </a:xfrm>
            <a:solidFill>
              <a:srgbClr val="FFE699"/>
            </a:solidFill>
          </p:grpSpPr>
          <p:sp>
            <p:nvSpPr>
              <p:cNvPr id="9" name="Rectangle: Rounded Corners 8">
                <a:extLst>
                  <a:ext uri="{FF2B5EF4-FFF2-40B4-BE49-F238E27FC236}">
                    <a16:creationId xmlns:a16="http://schemas.microsoft.com/office/drawing/2014/main" id="{84C58670-BB12-2B2D-8053-8019D955BCE2}"/>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A8FD89-142C-65E7-84CF-E11918DDB582}"/>
                  </a:ext>
                </a:extLst>
              </p:cNvPr>
              <p:cNvSpPr txBox="1"/>
              <p:nvPr/>
            </p:nvSpPr>
            <p:spPr>
              <a:xfrm>
                <a:off x="2345643" y="5016522"/>
                <a:ext cx="7739306" cy="1243932"/>
              </a:xfrm>
              <a:prstGeom prst="rect">
                <a:avLst/>
              </a:prstGeom>
              <a:grpFill/>
              <a:ln>
                <a:solidFill>
                  <a:srgbClr val="FFE699"/>
                </a:solidFill>
              </a:ln>
            </p:spPr>
            <p:txBody>
              <a:bodyPr wrap="square" rtlCol="0" anchor="ctr">
                <a:spAutoFit/>
              </a:bodyPr>
              <a:lstStyle/>
              <a:p>
                <a:r>
                  <a:rPr lang="en-GB" dirty="0">
                    <a:latin typeface="Segoe UI" panose="020B0502040204020203" pitchFamily="34" charset="0"/>
                    <a:cs typeface="Segoe UI" panose="020B0502040204020203" pitchFamily="34" charset="0"/>
                  </a:rPr>
                  <a:t>You can restrict or expand the code blocks students can use to build their program, by using the toolbox tab. Click on the box next to the block to add or remove it.</a:t>
                </a:r>
                <a:endParaRPr lang="en-US" dirty="0">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AC0585E9-554B-BE8C-2985-D9201922DD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946" y="3549511"/>
              <a:ext cx="748222" cy="573701"/>
            </a:xfrm>
            <a:prstGeom prst="rect">
              <a:avLst/>
            </a:prstGeom>
          </p:spPr>
        </p:pic>
      </p:grpSp>
      <p:cxnSp>
        <p:nvCxnSpPr>
          <p:cNvPr id="11" name="Straight Connector 21">
            <a:extLst>
              <a:ext uri="{FF2B5EF4-FFF2-40B4-BE49-F238E27FC236}">
                <a16:creationId xmlns:a16="http://schemas.microsoft.com/office/drawing/2014/main" id="{FE091736-7BE1-16DD-ECA8-89C8DF9FA03C}"/>
              </a:ext>
            </a:extLst>
          </p:cNvPr>
          <p:cNvCxnSpPr>
            <a:cxnSpLocks/>
            <a:stCxn id="19" idx="6"/>
          </p:cNvCxnSpPr>
          <p:nvPr/>
        </p:nvCxnSpPr>
        <p:spPr>
          <a:xfrm>
            <a:off x="2133601" y="4024968"/>
            <a:ext cx="6717232" cy="1250125"/>
          </a:xfrm>
          <a:prstGeom prst="curvedConnector4">
            <a:avLst>
              <a:gd name="adj1" fmla="val 33071"/>
              <a:gd name="adj2" fmla="val 118286"/>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3886BB6-78D8-7668-A955-198C61FDB806}"/>
              </a:ext>
            </a:extLst>
          </p:cNvPr>
          <p:cNvSpPr/>
          <p:nvPr/>
        </p:nvSpPr>
        <p:spPr>
          <a:xfrm>
            <a:off x="1454291" y="3921381"/>
            <a:ext cx="679310" cy="207174"/>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56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63405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II: </a:t>
            </a:r>
            <a:r>
              <a:rPr lang="en-GB" sz="3000" b="1" i="1">
                <a:solidFill>
                  <a:schemeClr val="bg1"/>
                </a:solidFill>
                <a:latin typeface="Segoe UI"/>
                <a:cs typeface="Segoe UI"/>
              </a:rPr>
              <a:t>Customise the toolbox and the workspace</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13" name="Picture 12">
            <a:extLst>
              <a:ext uri="{FF2B5EF4-FFF2-40B4-BE49-F238E27FC236}">
                <a16:creationId xmlns:a16="http://schemas.microsoft.com/office/drawing/2014/main" id="{E191D628-C8C0-BD6D-A91D-698F388133DB}"/>
              </a:ext>
            </a:extLst>
          </p:cNvPr>
          <p:cNvPicPr>
            <a:picLocks noChangeAspect="1"/>
          </p:cNvPicPr>
          <p:nvPr/>
        </p:nvPicPr>
        <p:blipFill rotWithShape="1">
          <a:blip r:embed="rId3"/>
          <a:srcRect b="9724"/>
          <a:stretch/>
        </p:blipFill>
        <p:spPr>
          <a:xfrm>
            <a:off x="683915" y="2150710"/>
            <a:ext cx="7968117" cy="4001884"/>
          </a:xfrm>
          <a:prstGeom prst="roundRect">
            <a:avLst>
              <a:gd name="adj" fmla="val 4601"/>
            </a:avLst>
          </a:prstGeom>
          <a:ln w="19050">
            <a:noFill/>
          </a:ln>
        </p:spPr>
      </p:pic>
      <p:cxnSp>
        <p:nvCxnSpPr>
          <p:cNvPr id="11" name="Straight Connector 21">
            <a:extLst>
              <a:ext uri="{FF2B5EF4-FFF2-40B4-BE49-F238E27FC236}">
                <a16:creationId xmlns:a16="http://schemas.microsoft.com/office/drawing/2014/main" id="{FE091736-7BE1-16DD-ECA8-89C8DF9FA03C}"/>
              </a:ext>
            </a:extLst>
          </p:cNvPr>
          <p:cNvCxnSpPr>
            <a:cxnSpLocks/>
            <a:endCxn id="9" idx="1"/>
          </p:cNvCxnSpPr>
          <p:nvPr/>
        </p:nvCxnSpPr>
        <p:spPr>
          <a:xfrm rot="5400000" flipH="1" flipV="1">
            <a:off x="4804065" y="3204309"/>
            <a:ext cx="1956656" cy="1629954"/>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5CF663-E7EE-254F-7481-AF787FE9D9A4}"/>
              </a:ext>
            </a:extLst>
          </p:cNvPr>
          <p:cNvGrpSpPr/>
          <p:nvPr/>
        </p:nvGrpSpPr>
        <p:grpSpPr>
          <a:xfrm>
            <a:off x="6597370" y="2528697"/>
            <a:ext cx="4548534" cy="1024522"/>
            <a:chOff x="991862" y="3160369"/>
            <a:chExt cx="5654036" cy="1361841"/>
          </a:xfrm>
        </p:grpSpPr>
        <p:grpSp>
          <p:nvGrpSpPr>
            <p:cNvPr id="6" name="Group 5">
              <a:extLst>
                <a:ext uri="{FF2B5EF4-FFF2-40B4-BE49-F238E27FC236}">
                  <a16:creationId xmlns:a16="http://schemas.microsoft.com/office/drawing/2014/main" id="{818A2F32-EBE8-7440-01F3-283F4EA707B4}"/>
                </a:ext>
              </a:extLst>
            </p:cNvPr>
            <p:cNvGrpSpPr/>
            <p:nvPr/>
          </p:nvGrpSpPr>
          <p:grpSpPr>
            <a:xfrm>
              <a:off x="991862" y="3160369"/>
              <a:ext cx="5654036" cy="1361841"/>
              <a:chOff x="937430" y="4988624"/>
              <a:chExt cx="9306165" cy="1309203"/>
            </a:xfrm>
            <a:solidFill>
              <a:srgbClr val="FFE699"/>
            </a:solidFill>
          </p:grpSpPr>
          <p:sp>
            <p:nvSpPr>
              <p:cNvPr id="9" name="Rectangle: Rounded Corners 8">
                <a:extLst>
                  <a:ext uri="{FF2B5EF4-FFF2-40B4-BE49-F238E27FC236}">
                    <a16:creationId xmlns:a16="http://schemas.microsoft.com/office/drawing/2014/main" id="{84C58670-BB12-2B2D-8053-8019D955BCE2}"/>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A8FD89-142C-65E7-84CF-E11918DDB582}"/>
                  </a:ext>
                </a:extLst>
              </p:cNvPr>
              <p:cNvSpPr txBox="1"/>
              <p:nvPr/>
            </p:nvSpPr>
            <p:spPr>
              <a:xfrm>
                <a:off x="2345643" y="5048542"/>
                <a:ext cx="7739306" cy="1179893"/>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Use this to limit the total number of blocks the student can use in their program.</a:t>
                </a:r>
                <a:endParaRPr lang="en-US">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AC0585E9-554B-BE8C-2985-D9201922DD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280" y="3371775"/>
              <a:ext cx="743160" cy="880796"/>
            </a:xfrm>
            <a:prstGeom prst="rect">
              <a:avLst/>
            </a:prstGeom>
          </p:spPr>
        </p:pic>
      </p:grpSp>
      <p:sp>
        <p:nvSpPr>
          <p:cNvPr id="4" name="TextBox 3">
            <a:extLst>
              <a:ext uri="{FF2B5EF4-FFF2-40B4-BE49-F238E27FC236}">
                <a16:creationId xmlns:a16="http://schemas.microsoft.com/office/drawing/2014/main" id="{C4CB35F8-59E6-0A11-58C7-02F6855D16D1}"/>
              </a:ext>
            </a:extLst>
          </p:cNvPr>
          <p:cNvSpPr txBox="1"/>
          <p:nvPr/>
        </p:nvSpPr>
        <p:spPr>
          <a:xfrm>
            <a:off x="741425" y="1255762"/>
            <a:ext cx="10709148" cy="646331"/>
          </a:xfrm>
          <a:prstGeom prst="rect">
            <a:avLst/>
          </a:prstGeom>
          <a:noFill/>
        </p:spPr>
        <p:txBody>
          <a:bodyPr wrap="square">
            <a:spAutoFit/>
          </a:bodyPr>
          <a:lstStyle/>
          <a:p>
            <a:r>
              <a:rPr lang="en-GB">
                <a:latin typeface="Segoe UI" panose="020B0502040204020203" pitchFamily="34" charset="0"/>
                <a:cs typeface="Segoe UI" panose="020B0502040204020203" pitchFamily="34" charset="0"/>
              </a:rPr>
              <a:t>To encourage students to use more advanced concepts to create generalisable and organised solutions,  you can limit the number of specific blocks, and the number of total blocks they can use. </a:t>
            </a:r>
            <a:endParaRPr lang="en-US">
              <a:latin typeface="Segoe UI" panose="020B0502040204020203"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99694D04-C73E-3852-D4C1-FB8DE058C41D}"/>
              </a:ext>
            </a:extLst>
          </p:cNvPr>
          <p:cNvGrpSpPr/>
          <p:nvPr/>
        </p:nvGrpSpPr>
        <p:grpSpPr>
          <a:xfrm>
            <a:off x="6597370" y="4849486"/>
            <a:ext cx="4700591" cy="1336565"/>
            <a:chOff x="937430" y="4988624"/>
            <a:chExt cx="9306165" cy="1309203"/>
          </a:xfrm>
          <a:solidFill>
            <a:srgbClr val="FFE699"/>
          </a:solidFill>
        </p:grpSpPr>
        <p:sp>
          <p:nvSpPr>
            <p:cNvPr id="18" name="Rectangle: Rounded Corners 17">
              <a:extLst>
                <a:ext uri="{FF2B5EF4-FFF2-40B4-BE49-F238E27FC236}">
                  <a16:creationId xmlns:a16="http://schemas.microsoft.com/office/drawing/2014/main" id="{091D95CE-2692-40D0-F7D9-823D53AC31C4}"/>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9A6B500-081D-E0FF-FF7C-7E87A33C2161}"/>
                </a:ext>
              </a:extLst>
            </p:cNvPr>
            <p:cNvSpPr txBox="1"/>
            <p:nvPr/>
          </p:nvSpPr>
          <p:spPr>
            <a:xfrm>
              <a:off x="2345644" y="5050613"/>
              <a:ext cx="7739305" cy="1175755"/>
            </a:xfrm>
            <a:prstGeom prst="rect">
              <a:avLst/>
            </a:prstGeom>
            <a:no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Use this option to limit the number of specific blocks (e.g. ‘move forward’) the student can use in their solution.</a:t>
              </a:r>
              <a:endParaRPr lang="en-US">
                <a:latin typeface="Segoe UI" panose="020B0502040204020203" pitchFamily="34" charset="0"/>
                <a:cs typeface="Segoe UI" panose="020B0502040204020203" pitchFamily="34" charset="0"/>
              </a:endParaRPr>
            </a:p>
          </p:txBody>
        </p:sp>
      </p:grpSp>
      <p:cxnSp>
        <p:nvCxnSpPr>
          <p:cNvPr id="23" name="Straight Connector 21">
            <a:extLst>
              <a:ext uri="{FF2B5EF4-FFF2-40B4-BE49-F238E27FC236}">
                <a16:creationId xmlns:a16="http://schemas.microsoft.com/office/drawing/2014/main" id="{D2D59CCE-375E-387C-078F-1336BD10703E}"/>
              </a:ext>
            </a:extLst>
          </p:cNvPr>
          <p:cNvCxnSpPr>
            <a:cxnSpLocks/>
            <a:endCxn id="18" idx="1"/>
          </p:cNvCxnSpPr>
          <p:nvPr/>
        </p:nvCxnSpPr>
        <p:spPr>
          <a:xfrm>
            <a:off x="2866768" y="5125142"/>
            <a:ext cx="3730602" cy="392627"/>
          </a:xfrm>
          <a:prstGeom prst="curvedConnector3">
            <a:avLst>
              <a:gd name="adj1" fmla="val 17981"/>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pic>
        <p:nvPicPr>
          <p:cNvPr id="22" name="Graphic 21" descr="Touchscreen with solid fill">
            <a:extLst>
              <a:ext uri="{FF2B5EF4-FFF2-40B4-BE49-F238E27FC236}">
                <a16:creationId xmlns:a16="http://schemas.microsoft.com/office/drawing/2014/main" id="{FC9F74EB-22A9-078C-F9CC-E91601332E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8481" y="5208836"/>
            <a:ext cx="597854" cy="662629"/>
          </a:xfrm>
          <a:prstGeom prst="rect">
            <a:avLst/>
          </a:prstGeom>
        </p:spPr>
      </p:pic>
    </p:spTree>
    <p:extLst>
      <p:ext uri="{BB962C8B-B14F-4D97-AF65-F5344CB8AC3E}">
        <p14:creationId xmlns:p14="http://schemas.microsoft.com/office/powerpoint/2010/main" val="765733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43935"/>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63405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II: </a:t>
            </a:r>
            <a:r>
              <a:rPr lang="en-GB" sz="3000" b="1" i="1">
                <a:solidFill>
                  <a:schemeClr val="bg1"/>
                </a:solidFill>
                <a:latin typeface="Segoe UI"/>
                <a:cs typeface="Segoe UI"/>
              </a:rPr>
              <a:t>Customise the toolbox and the workspace</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15" name="Picture 14">
            <a:extLst>
              <a:ext uri="{FF2B5EF4-FFF2-40B4-BE49-F238E27FC236}">
                <a16:creationId xmlns:a16="http://schemas.microsoft.com/office/drawing/2014/main" id="{ED0023E6-80E1-6E04-E0F8-32F3055CDD01}"/>
              </a:ext>
            </a:extLst>
          </p:cNvPr>
          <p:cNvPicPr>
            <a:picLocks noChangeAspect="1"/>
          </p:cNvPicPr>
          <p:nvPr/>
        </p:nvPicPr>
        <p:blipFill>
          <a:blip r:embed="rId3"/>
          <a:stretch>
            <a:fillRect/>
          </a:stretch>
        </p:blipFill>
        <p:spPr>
          <a:xfrm>
            <a:off x="888739" y="1490522"/>
            <a:ext cx="7962094" cy="4147386"/>
          </a:xfrm>
          <a:prstGeom prst="roundRect">
            <a:avLst>
              <a:gd name="adj" fmla="val 7513"/>
            </a:avLst>
          </a:prstGeom>
          <a:noFill/>
          <a:ln>
            <a:solidFill>
              <a:srgbClr val="FFD966"/>
            </a:solidFill>
          </a:ln>
        </p:spPr>
      </p:pic>
      <p:sp>
        <p:nvSpPr>
          <p:cNvPr id="19" name="Oval 18">
            <a:extLst>
              <a:ext uri="{FF2B5EF4-FFF2-40B4-BE49-F238E27FC236}">
                <a16:creationId xmlns:a16="http://schemas.microsoft.com/office/drawing/2014/main" id="{43886BB6-78D8-7668-A955-198C61FDB806}"/>
              </a:ext>
            </a:extLst>
          </p:cNvPr>
          <p:cNvSpPr/>
          <p:nvPr/>
        </p:nvSpPr>
        <p:spPr>
          <a:xfrm>
            <a:off x="1818640" y="3758108"/>
            <a:ext cx="788631" cy="341717"/>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21">
            <a:extLst>
              <a:ext uri="{FF2B5EF4-FFF2-40B4-BE49-F238E27FC236}">
                <a16:creationId xmlns:a16="http://schemas.microsoft.com/office/drawing/2014/main" id="{FE091736-7BE1-16DD-ECA8-89C8DF9FA03C}"/>
              </a:ext>
            </a:extLst>
          </p:cNvPr>
          <p:cNvCxnSpPr>
            <a:cxnSpLocks/>
            <a:stCxn id="19" idx="6"/>
          </p:cNvCxnSpPr>
          <p:nvPr/>
        </p:nvCxnSpPr>
        <p:spPr>
          <a:xfrm>
            <a:off x="2607271" y="3928967"/>
            <a:ext cx="6717232" cy="1182854"/>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5CF663-E7EE-254F-7481-AF787FE9D9A4}"/>
              </a:ext>
            </a:extLst>
          </p:cNvPr>
          <p:cNvGrpSpPr/>
          <p:nvPr/>
        </p:nvGrpSpPr>
        <p:grpSpPr>
          <a:xfrm>
            <a:off x="5931243" y="3711235"/>
            <a:ext cx="5692345" cy="1786576"/>
            <a:chOff x="268926" y="3152476"/>
            <a:chExt cx="6376972" cy="1564806"/>
          </a:xfrm>
        </p:grpSpPr>
        <p:grpSp>
          <p:nvGrpSpPr>
            <p:cNvPr id="6" name="Group 5">
              <a:extLst>
                <a:ext uri="{FF2B5EF4-FFF2-40B4-BE49-F238E27FC236}">
                  <a16:creationId xmlns:a16="http://schemas.microsoft.com/office/drawing/2014/main" id="{818A2F32-EBE8-7440-01F3-283F4EA707B4}"/>
                </a:ext>
              </a:extLst>
            </p:cNvPr>
            <p:cNvGrpSpPr/>
            <p:nvPr/>
          </p:nvGrpSpPr>
          <p:grpSpPr>
            <a:xfrm>
              <a:off x="268926" y="3152476"/>
              <a:ext cx="6376972" cy="1564806"/>
              <a:chOff x="-252474" y="4981036"/>
              <a:chExt cx="10496069" cy="1504323"/>
            </a:xfrm>
            <a:solidFill>
              <a:srgbClr val="FFE699"/>
            </a:solidFill>
          </p:grpSpPr>
          <p:sp>
            <p:nvSpPr>
              <p:cNvPr id="9" name="Rectangle: Rounded Corners 8">
                <a:extLst>
                  <a:ext uri="{FF2B5EF4-FFF2-40B4-BE49-F238E27FC236}">
                    <a16:creationId xmlns:a16="http://schemas.microsoft.com/office/drawing/2014/main" id="{84C58670-BB12-2B2D-8053-8019D955BCE2}"/>
                  </a:ext>
                </a:extLst>
              </p:cNvPr>
              <p:cNvSpPr/>
              <p:nvPr/>
            </p:nvSpPr>
            <p:spPr>
              <a:xfrm>
                <a:off x="-252474" y="4988624"/>
                <a:ext cx="10496069" cy="1496735"/>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A8FD89-142C-65E7-84CF-E11918DDB582}"/>
                  </a:ext>
                </a:extLst>
              </p:cNvPr>
              <p:cNvSpPr txBox="1"/>
              <p:nvPr/>
            </p:nvSpPr>
            <p:spPr>
              <a:xfrm>
                <a:off x="1175357" y="4981036"/>
                <a:ext cx="9020952" cy="1477168"/>
              </a:xfrm>
              <a:prstGeom prst="rect">
                <a:avLst/>
              </a:prstGeom>
              <a:no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You can use the multi-world option to add another grid-world to the task. This means students will need to build one program that achieves the goal states in both worlds. A program that is “generalisable” to multiple problems!</a:t>
                </a:r>
                <a:endParaRPr lang="en-US">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AC0585E9-554B-BE8C-2985-D9201922DD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469" y="3602671"/>
              <a:ext cx="883535" cy="630383"/>
            </a:xfrm>
            <a:prstGeom prst="rect">
              <a:avLst/>
            </a:prstGeom>
          </p:spPr>
        </p:pic>
      </p:grpSp>
    </p:spTree>
    <p:extLst>
      <p:ext uri="{BB962C8B-B14F-4D97-AF65-F5344CB8AC3E}">
        <p14:creationId xmlns:p14="http://schemas.microsoft.com/office/powerpoint/2010/main" val="3720281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54279F63-0ECB-1C14-412C-947BD46EA969}"/>
              </a:ext>
            </a:extLst>
          </p:cNvPr>
          <p:cNvGrpSpPr/>
          <p:nvPr/>
        </p:nvGrpSpPr>
        <p:grpSpPr>
          <a:xfrm>
            <a:off x="-108162" y="1317981"/>
            <a:ext cx="11333625" cy="1107556"/>
            <a:chOff x="-204415" y="3014405"/>
            <a:chExt cx="11333625" cy="1107556"/>
          </a:xfrm>
        </p:grpSpPr>
        <p:grpSp>
          <p:nvGrpSpPr>
            <p:cNvPr id="18" name="Group 17">
              <a:extLst>
                <a:ext uri="{FF2B5EF4-FFF2-40B4-BE49-F238E27FC236}">
                  <a16:creationId xmlns:a16="http://schemas.microsoft.com/office/drawing/2014/main" id="{592A64BD-634F-70D9-B248-C81B52596652}"/>
                </a:ext>
              </a:extLst>
            </p:cNvPr>
            <p:cNvGrpSpPr/>
            <p:nvPr/>
          </p:nvGrpSpPr>
          <p:grpSpPr>
            <a:xfrm>
              <a:off x="-204415" y="3014405"/>
              <a:ext cx="5112177"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does it work?</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87102" y="3752629"/>
              <a:ext cx="10042108"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81D2FA9-A373-0004-22C3-8DE2981AD617}"/>
              </a:ext>
            </a:extLst>
          </p:cNvPr>
          <p:cNvSpPr txBox="1"/>
          <p:nvPr/>
        </p:nvSpPr>
        <p:spPr>
          <a:xfrm>
            <a:off x="837343" y="2248513"/>
            <a:ext cx="4775495" cy="1077218"/>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Students can use visual code blocks to create a program that instructs Karel to perform actions. The aim is to make the </a:t>
            </a:r>
            <a:r>
              <a:rPr lang="en-GB" sz="1600" b="1">
                <a:latin typeface="Segoe UI" panose="020B0502040204020203" pitchFamily="34" charset="0"/>
                <a:cs typeface="Segoe UI" panose="020B0502040204020203" pitchFamily="34" charset="0"/>
              </a:rPr>
              <a:t>‘start</a:t>
            </a:r>
            <a:r>
              <a:rPr lang="en-GB" sz="1600">
                <a:latin typeface="Segoe UI" panose="020B0502040204020203" pitchFamily="34" charset="0"/>
                <a:cs typeface="Segoe UI" panose="020B0502040204020203" pitchFamily="34" charset="0"/>
              </a:rPr>
              <a:t>’ state match the </a:t>
            </a:r>
            <a:r>
              <a:rPr lang="en-GB" sz="1600" b="1">
                <a:latin typeface="Segoe UI" panose="020B0502040204020203" pitchFamily="34" charset="0"/>
                <a:cs typeface="Segoe UI" panose="020B0502040204020203" pitchFamily="34" charset="0"/>
              </a:rPr>
              <a:t>‘goal</a:t>
            </a:r>
            <a:r>
              <a:rPr lang="en-GB" sz="1600">
                <a:latin typeface="Segoe UI" panose="020B0502040204020203" pitchFamily="34" charset="0"/>
                <a:cs typeface="Segoe UI" panose="020B0502040204020203" pitchFamily="34" charset="0"/>
              </a:rPr>
              <a:t>’ state.</a:t>
            </a:r>
          </a:p>
        </p:txBody>
      </p:sp>
      <p:grpSp>
        <p:nvGrpSpPr>
          <p:cNvPr id="16" name="Group 15">
            <a:extLst>
              <a:ext uri="{FF2B5EF4-FFF2-40B4-BE49-F238E27FC236}">
                <a16:creationId xmlns:a16="http://schemas.microsoft.com/office/drawing/2014/main" id="{BFFE5215-3D0D-E3BC-9227-073DF85BFD80}"/>
              </a:ext>
            </a:extLst>
          </p:cNvPr>
          <p:cNvGrpSpPr/>
          <p:nvPr/>
        </p:nvGrpSpPr>
        <p:grpSpPr>
          <a:xfrm>
            <a:off x="837343" y="3439781"/>
            <a:ext cx="4560539" cy="2335725"/>
            <a:chOff x="6437622" y="3448892"/>
            <a:chExt cx="4888670" cy="2506424"/>
          </a:xfrm>
        </p:grpSpPr>
        <p:pic>
          <p:nvPicPr>
            <p:cNvPr id="11" name="Picture 10">
              <a:extLst>
                <a:ext uri="{FF2B5EF4-FFF2-40B4-BE49-F238E27FC236}">
                  <a16:creationId xmlns:a16="http://schemas.microsoft.com/office/drawing/2014/main" id="{7716378D-BE9F-6237-FE4B-D0D1144AD31E}"/>
                </a:ext>
              </a:extLst>
            </p:cNvPr>
            <p:cNvPicPr>
              <a:picLocks noChangeAspect="1"/>
            </p:cNvPicPr>
            <p:nvPr/>
          </p:nvPicPr>
          <p:blipFill>
            <a:blip r:embed="rId3"/>
            <a:stretch>
              <a:fillRect/>
            </a:stretch>
          </p:blipFill>
          <p:spPr>
            <a:xfrm>
              <a:off x="6437622" y="3448892"/>
              <a:ext cx="4888670" cy="2506424"/>
            </a:xfrm>
            <a:prstGeom prst="roundRect">
              <a:avLst>
                <a:gd name="adj" fmla="val 7558"/>
              </a:avLst>
            </a:prstGeom>
            <a:ln w="19050">
              <a:solidFill>
                <a:srgbClr val="FFD966"/>
              </a:solidFill>
            </a:ln>
          </p:spPr>
        </p:pic>
        <p:sp>
          <p:nvSpPr>
            <p:cNvPr id="13" name="Oval 12">
              <a:extLst>
                <a:ext uri="{FF2B5EF4-FFF2-40B4-BE49-F238E27FC236}">
                  <a16:creationId xmlns:a16="http://schemas.microsoft.com/office/drawing/2014/main" id="{B3DAA6BC-982A-AF9B-C757-2EC91D625DA1}"/>
                </a:ext>
              </a:extLst>
            </p:cNvPr>
            <p:cNvSpPr/>
            <p:nvPr/>
          </p:nvSpPr>
          <p:spPr>
            <a:xfrm>
              <a:off x="7484882" y="4525534"/>
              <a:ext cx="744718" cy="508379"/>
            </a:xfrm>
            <a:prstGeom prst="ellipse">
              <a:avLst/>
            </a:prstGeom>
            <a:noFill/>
            <a:ln w="190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rrow: Right 14">
            <a:extLst>
              <a:ext uri="{FF2B5EF4-FFF2-40B4-BE49-F238E27FC236}">
                <a16:creationId xmlns:a16="http://schemas.microsoft.com/office/drawing/2014/main" id="{6373253A-28B7-8784-D293-E1F745BE29E7}"/>
              </a:ext>
            </a:extLst>
          </p:cNvPr>
          <p:cNvSpPr/>
          <p:nvPr/>
        </p:nvSpPr>
        <p:spPr>
          <a:xfrm>
            <a:off x="5809443" y="4380857"/>
            <a:ext cx="491118" cy="453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56D363-BB61-9691-0074-8AE72EC1F4BA}"/>
              </a:ext>
            </a:extLst>
          </p:cNvPr>
          <p:cNvSpPr txBox="1"/>
          <p:nvPr/>
        </p:nvSpPr>
        <p:spPr>
          <a:xfrm>
            <a:off x="6698561" y="2276101"/>
            <a:ext cx="4941504" cy="1077218"/>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Students can watch Karel follow their instructions in the simulated start world by using the ‘play’ button. They receive visual and pop-up feedback on their program. </a:t>
            </a:r>
          </a:p>
        </p:txBody>
      </p:sp>
      <p:pic>
        <p:nvPicPr>
          <p:cNvPr id="10" name="Picture 9">
            <a:extLst>
              <a:ext uri="{FF2B5EF4-FFF2-40B4-BE49-F238E27FC236}">
                <a16:creationId xmlns:a16="http://schemas.microsoft.com/office/drawing/2014/main" id="{67B2E5BC-9F8D-67F8-C5CA-0E84CB9E8C30}"/>
              </a:ext>
            </a:extLst>
          </p:cNvPr>
          <p:cNvPicPr>
            <a:picLocks noChangeAspect="1"/>
          </p:cNvPicPr>
          <p:nvPr/>
        </p:nvPicPr>
        <p:blipFill>
          <a:blip r:embed="rId4"/>
          <a:stretch>
            <a:fillRect/>
          </a:stretch>
        </p:blipFill>
        <p:spPr>
          <a:xfrm>
            <a:off x="6698561" y="3407695"/>
            <a:ext cx="4822740" cy="2399895"/>
          </a:xfrm>
          <a:prstGeom prst="roundRect">
            <a:avLst>
              <a:gd name="adj" fmla="val 9032"/>
            </a:avLst>
          </a:prstGeom>
          <a:ln w="19050">
            <a:solidFill>
              <a:srgbClr val="FFD966"/>
            </a:solidFill>
          </a:ln>
        </p:spPr>
      </p:pic>
    </p:spTree>
    <p:extLst>
      <p:ext uri="{BB962C8B-B14F-4D97-AF65-F5344CB8AC3E}">
        <p14:creationId xmlns:p14="http://schemas.microsoft.com/office/powerpoint/2010/main" val="3783007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63405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II: </a:t>
            </a:r>
            <a:r>
              <a:rPr lang="en-GB" sz="3000" b="1" i="1">
                <a:solidFill>
                  <a:schemeClr val="bg1"/>
                </a:solidFill>
                <a:latin typeface="Segoe UI"/>
                <a:cs typeface="Segoe UI"/>
              </a:rPr>
              <a:t>Customise the toolbox and the workspace</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F326BD3D-0A7C-BC8C-B139-923369F6BA48}"/>
              </a:ext>
            </a:extLst>
          </p:cNvPr>
          <p:cNvPicPr>
            <a:picLocks noChangeAspect="1"/>
          </p:cNvPicPr>
          <p:nvPr/>
        </p:nvPicPr>
        <p:blipFill>
          <a:blip r:embed="rId3"/>
          <a:stretch>
            <a:fillRect/>
          </a:stretch>
        </p:blipFill>
        <p:spPr>
          <a:xfrm>
            <a:off x="4045677" y="1522639"/>
            <a:ext cx="7325705" cy="4014853"/>
          </a:xfrm>
          <a:prstGeom prst="roundRect">
            <a:avLst>
              <a:gd name="adj" fmla="val 7513"/>
            </a:avLst>
          </a:prstGeom>
          <a:noFill/>
          <a:ln>
            <a:solidFill>
              <a:srgbClr val="FFD966"/>
            </a:solidFill>
          </a:ln>
        </p:spPr>
      </p:pic>
      <p:pic>
        <p:nvPicPr>
          <p:cNvPr id="15" name="Picture 14">
            <a:extLst>
              <a:ext uri="{FF2B5EF4-FFF2-40B4-BE49-F238E27FC236}">
                <a16:creationId xmlns:a16="http://schemas.microsoft.com/office/drawing/2014/main" id="{ED0023E6-80E1-6E04-E0F8-32F3055CDD01}"/>
              </a:ext>
            </a:extLst>
          </p:cNvPr>
          <p:cNvPicPr>
            <a:picLocks noChangeAspect="1"/>
          </p:cNvPicPr>
          <p:nvPr/>
        </p:nvPicPr>
        <p:blipFill rotWithShape="1">
          <a:blip r:embed="rId4"/>
          <a:srcRect l="757" t="55079" r="71836" b="3716"/>
          <a:stretch/>
        </p:blipFill>
        <p:spPr>
          <a:xfrm>
            <a:off x="605552" y="4079001"/>
            <a:ext cx="2182213" cy="1708941"/>
          </a:xfrm>
          <a:prstGeom prst="roundRect">
            <a:avLst>
              <a:gd name="adj" fmla="val 4601"/>
            </a:avLst>
          </a:prstGeom>
          <a:ln w="19050">
            <a:solidFill>
              <a:srgbClr val="FFD966"/>
            </a:solidFill>
          </a:ln>
        </p:spPr>
      </p:pic>
      <p:sp>
        <p:nvSpPr>
          <p:cNvPr id="19" name="Oval 18">
            <a:extLst>
              <a:ext uri="{FF2B5EF4-FFF2-40B4-BE49-F238E27FC236}">
                <a16:creationId xmlns:a16="http://schemas.microsoft.com/office/drawing/2014/main" id="{43886BB6-78D8-7668-A955-198C61FDB806}"/>
              </a:ext>
            </a:extLst>
          </p:cNvPr>
          <p:cNvSpPr/>
          <p:nvPr/>
        </p:nvSpPr>
        <p:spPr>
          <a:xfrm>
            <a:off x="546390" y="4591754"/>
            <a:ext cx="788631" cy="341717"/>
          </a:xfrm>
          <a:prstGeom prst="ellipse">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21">
            <a:extLst>
              <a:ext uri="{FF2B5EF4-FFF2-40B4-BE49-F238E27FC236}">
                <a16:creationId xmlns:a16="http://schemas.microsoft.com/office/drawing/2014/main" id="{FE091736-7BE1-16DD-ECA8-89C8DF9FA03C}"/>
              </a:ext>
            </a:extLst>
          </p:cNvPr>
          <p:cNvCxnSpPr>
            <a:cxnSpLocks/>
            <a:stCxn id="19" idx="6"/>
            <a:endCxn id="9" idx="2"/>
          </p:cNvCxnSpPr>
          <p:nvPr/>
        </p:nvCxnSpPr>
        <p:spPr>
          <a:xfrm flipV="1">
            <a:off x="1335021" y="3686700"/>
            <a:ext cx="1219048" cy="1075913"/>
          </a:xfrm>
          <a:prstGeom prst="curvedConnector2">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5CF663-E7EE-254F-7481-AF787FE9D9A4}"/>
              </a:ext>
            </a:extLst>
          </p:cNvPr>
          <p:cNvGrpSpPr/>
          <p:nvPr/>
        </p:nvGrpSpPr>
        <p:grpSpPr>
          <a:xfrm>
            <a:off x="820618" y="2031641"/>
            <a:ext cx="3466902" cy="1655059"/>
            <a:chOff x="991862" y="2632445"/>
            <a:chExt cx="5654036" cy="2412783"/>
          </a:xfrm>
        </p:grpSpPr>
        <p:grpSp>
          <p:nvGrpSpPr>
            <p:cNvPr id="6" name="Group 5">
              <a:extLst>
                <a:ext uri="{FF2B5EF4-FFF2-40B4-BE49-F238E27FC236}">
                  <a16:creationId xmlns:a16="http://schemas.microsoft.com/office/drawing/2014/main" id="{818A2F32-EBE8-7440-01F3-283F4EA707B4}"/>
                </a:ext>
              </a:extLst>
            </p:cNvPr>
            <p:cNvGrpSpPr/>
            <p:nvPr/>
          </p:nvGrpSpPr>
          <p:grpSpPr>
            <a:xfrm>
              <a:off x="991862" y="2632445"/>
              <a:ext cx="5654036" cy="2412783"/>
              <a:chOff x="937430" y="4481106"/>
              <a:chExt cx="9306165" cy="2319524"/>
            </a:xfrm>
            <a:solidFill>
              <a:srgbClr val="FFE699"/>
            </a:solidFill>
          </p:grpSpPr>
          <p:sp>
            <p:nvSpPr>
              <p:cNvPr id="9" name="Rectangle: Rounded Corners 8">
                <a:extLst>
                  <a:ext uri="{FF2B5EF4-FFF2-40B4-BE49-F238E27FC236}">
                    <a16:creationId xmlns:a16="http://schemas.microsoft.com/office/drawing/2014/main" id="{84C58670-BB12-2B2D-8053-8019D955BCE2}"/>
                  </a:ext>
                </a:extLst>
              </p:cNvPr>
              <p:cNvSpPr/>
              <p:nvPr/>
            </p:nvSpPr>
            <p:spPr>
              <a:xfrm>
                <a:off x="937430" y="4481106"/>
                <a:ext cx="9306165" cy="2319524"/>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A8FD89-142C-65E7-84CF-E11918DDB582}"/>
                  </a:ext>
                </a:extLst>
              </p:cNvPr>
              <p:cNvSpPr txBox="1"/>
              <p:nvPr/>
            </p:nvSpPr>
            <p:spPr>
              <a:xfrm>
                <a:off x="2345645" y="4603274"/>
                <a:ext cx="7739306" cy="2070438"/>
              </a:xfrm>
              <a:prstGeom prst="rect">
                <a:avLst/>
              </a:prstGeom>
              <a:noFill/>
              <a:ln>
                <a:noFill/>
              </a:ln>
            </p:spPr>
            <p:txBody>
              <a:bodyPr wrap="square" rtlCol="0" anchor="ctr">
                <a:spAutoFit/>
              </a:bodyPr>
              <a:lstStyle/>
              <a:p>
                <a:r>
                  <a:rPr lang="en-GB">
                    <a:latin typeface="Segoe UI" panose="020B0502040204020203" pitchFamily="34" charset="0"/>
                    <a:cs typeface="Segoe UI" panose="020B0502040204020203" pitchFamily="34" charset="0"/>
                  </a:rPr>
                  <a:t>Click on ‘Add World’ and you will be directed to a ‘Scenario 2’ which you can edit to reflect a different start and goal state.</a:t>
                </a:r>
                <a:endParaRPr lang="en-US">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AC0585E9-554B-BE8C-2985-D9201922DD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862" y="3414054"/>
              <a:ext cx="1014265" cy="945822"/>
            </a:xfrm>
            <a:prstGeom prst="rect">
              <a:avLst/>
            </a:prstGeom>
          </p:spPr>
        </p:pic>
      </p:grpSp>
      <p:sp>
        <p:nvSpPr>
          <p:cNvPr id="21" name="Arrow: Right 20">
            <a:extLst>
              <a:ext uri="{FF2B5EF4-FFF2-40B4-BE49-F238E27FC236}">
                <a16:creationId xmlns:a16="http://schemas.microsoft.com/office/drawing/2014/main" id="{AAA8CFB7-10E6-C73A-912F-E4EA58B05528}"/>
              </a:ext>
            </a:extLst>
          </p:cNvPr>
          <p:cNvSpPr/>
          <p:nvPr/>
        </p:nvSpPr>
        <p:spPr>
          <a:xfrm>
            <a:off x="3172889" y="4458716"/>
            <a:ext cx="629920" cy="55481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5A2D24-023C-4B80-DCE5-6C44A144CAF7}"/>
              </a:ext>
            </a:extLst>
          </p:cNvPr>
          <p:cNvPicPr>
            <a:picLocks noChangeAspect="1"/>
          </p:cNvPicPr>
          <p:nvPr/>
        </p:nvPicPr>
        <p:blipFill rotWithShape="1">
          <a:blip r:embed="rId7"/>
          <a:srcRect t="3871" b="39779"/>
          <a:stretch/>
        </p:blipFill>
        <p:spPr>
          <a:xfrm>
            <a:off x="4045677" y="5335361"/>
            <a:ext cx="5892619" cy="690881"/>
          </a:xfrm>
          <a:prstGeom prst="roundRect">
            <a:avLst/>
          </a:prstGeom>
          <a:ln>
            <a:solidFill>
              <a:srgbClr val="FFD966"/>
            </a:solidFill>
          </a:ln>
        </p:spPr>
      </p:pic>
    </p:spTree>
    <p:extLst>
      <p:ext uri="{BB962C8B-B14F-4D97-AF65-F5344CB8AC3E}">
        <p14:creationId xmlns:p14="http://schemas.microsoft.com/office/powerpoint/2010/main" val="3827296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III: </a:t>
            </a:r>
            <a:r>
              <a:rPr lang="en-GB" sz="3000" b="1" i="1">
                <a:solidFill>
                  <a:schemeClr val="bg1"/>
                </a:solidFill>
                <a:latin typeface="Segoe UI"/>
                <a:cs typeface="Segoe UI"/>
              </a:rPr>
              <a:t>Customise the instructional resources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6" name="Picture 5">
            <a:extLst>
              <a:ext uri="{FF2B5EF4-FFF2-40B4-BE49-F238E27FC236}">
                <a16:creationId xmlns:a16="http://schemas.microsoft.com/office/drawing/2014/main" id="{827E2052-37FA-B48A-C2AB-D766B2C448C1}"/>
              </a:ext>
            </a:extLst>
          </p:cNvPr>
          <p:cNvPicPr>
            <a:picLocks noChangeAspect="1"/>
          </p:cNvPicPr>
          <p:nvPr/>
        </p:nvPicPr>
        <p:blipFill rotWithShape="1">
          <a:blip r:embed="rId3"/>
          <a:srcRect l="1285" t="-271"/>
          <a:stretch/>
        </p:blipFill>
        <p:spPr>
          <a:xfrm>
            <a:off x="797669" y="1348737"/>
            <a:ext cx="8219872" cy="4675927"/>
          </a:xfrm>
          <a:prstGeom prst="roundRect">
            <a:avLst>
              <a:gd name="adj" fmla="val 7513"/>
            </a:avLst>
          </a:prstGeom>
          <a:noFill/>
          <a:ln>
            <a:solidFill>
              <a:srgbClr val="FFD966"/>
            </a:solidFill>
          </a:ln>
        </p:spPr>
      </p:pic>
      <p:cxnSp>
        <p:nvCxnSpPr>
          <p:cNvPr id="7" name="Straight Connector 21">
            <a:extLst>
              <a:ext uri="{FF2B5EF4-FFF2-40B4-BE49-F238E27FC236}">
                <a16:creationId xmlns:a16="http://schemas.microsoft.com/office/drawing/2014/main" id="{405A921A-8DF9-5987-C1BB-59CC36FCE11E}"/>
              </a:ext>
            </a:extLst>
          </p:cNvPr>
          <p:cNvCxnSpPr>
            <a:cxnSpLocks/>
            <a:stCxn id="5" idx="6"/>
          </p:cNvCxnSpPr>
          <p:nvPr/>
        </p:nvCxnSpPr>
        <p:spPr>
          <a:xfrm flipV="1">
            <a:off x="7081736" y="3620250"/>
            <a:ext cx="2420927" cy="806873"/>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B85D0A2-72F3-D1FC-69A7-E87378B14BCF}"/>
              </a:ext>
            </a:extLst>
          </p:cNvPr>
          <p:cNvGrpSpPr/>
          <p:nvPr/>
        </p:nvGrpSpPr>
        <p:grpSpPr>
          <a:xfrm>
            <a:off x="7228396" y="2722350"/>
            <a:ext cx="4548534" cy="897900"/>
            <a:chOff x="991862" y="3160369"/>
            <a:chExt cx="5654036" cy="1361841"/>
          </a:xfrm>
        </p:grpSpPr>
        <p:grpSp>
          <p:nvGrpSpPr>
            <p:cNvPr id="10" name="Group 9">
              <a:extLst>
                <a:ext uri="{FF2B5EF4-FFF2-40B4-BE49-F238E27FC236}">
                  <a16:creationId xmlns:a16="http://schemas.microsoft.com/office/drawing/2014/main" id="{BF55C9FB-BA01-E289-0A9C-C71677AFCEDA}"/>
                </a:ext>
              </a:extLst>
            </p:cNvPr>
            <p:cNvGrpSpPr/>
            <p:nvPr/>
          </p:nvGrpSpPr>
          <p:grpSpPr>
            <a:xfrm>
              <a:off x="991862" y="3160369"/>
              <a:ext cx="5654036" cy="1361841"/>
              <a:chOff x="937430" y="4988624"/>
              <a:chExt cx="9306165" cy="1309203"/>
            </a:xfrm>
            <a:solidFill>
              <a:srgbClr val="FFE699"/>
            </a:solidFill>
          </p:grpSpPr>
          <p:sp>
            <p:nvSpPr>
              <p:cNvPr id="13" name="Rectangle: Rounded Corners 12">
                <a:extLst>
                  <a:ext uri="{FF2B5EF4-FFF2-40B4-BE49-F238E27FC236}">
                    <a16:creationId xmlns:a16="http://schemas.microsoft.com/office/drawing/2014/main" id="{038074AC-D08D-4F3A-1C0A-28007DB74D0D}"/>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F7BF85C-C2BE-A675-39CC-097DDDEA3A3A}"/>
                  </a:ext>
                </a:extLst>
              </p:cNvPr>
              <p:cNvSpPr txBox="1"/>
              <p:nvPr/>
            </p:nvSpPr>
            <p:spPr>
              <a:xfrm>
                <a:off x="2345643" y="5167290"/>
                <a:ext cx="7739306" cy="942397"/>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Add a hint if you would like to give additional support during the task. </a:t>
                </a:r>
                <a:endParaRPr lang="en-US">
                  <a:latin typeface="Segoe UI" panose="020B0502040204020203" pitchFamily="34" charset="0"/>
                  <a:cs typeface="Segoe UI" panose="020B0502040204020203" pitchFamily="34" charset="0"/>
                </a:endParaRPr>
              </a:p>
            </p:txBody>
          </p:sp>
        </p:grpSp>
        <p:pic>
          <p:nvPicPr>
            <p:cNvPr id="11" name="Graphic 10" descr="Touchscreen with solid fill">
              <a:extLst>
                <a:ext uri="{FF2B5EF4-FFF2-40B4-BE49-F238E27FC236}">
                  <a16:creationId xmlns:a16="http://schemas.microsoft.com/office/drawing/2014/main" id="{E2B841E7-6467-A704-55F7-4F41FCD371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946" y="3334561"/>
              <a:ext cx="748222" cy="928509"/>
            </a:xfrm>
            <a:prstGeom prst="rect">
              <a:avLst/>
            </a:prstGeom>
          </p:spPr>
        </p:pic>
      </p:grpSp>
      <p:cxnSp>
        <p:nvCxnSpPr>
          <p:cNvPr id="16" name="Straight Connector 21">
            <a:extLst>
              <a:ext uri="{FF2B5EF4-FFF2-40B4-BE49-F238E27FC236}">
                <a16:creationId xmlns:a16="http://schemas.microsoft.com/office/drawing/2014/main" id="{D1D2B554-5B2C-2831-71DC-EB699E6CC140}"/>
              </a:ext>
            </a:extLst>
          </p:cNvPr>
          <p:cNvCxnSpPr>
            <a:cxnSpLocks/>
            <a:stCxn id="2" idx="6"/>
          </p:cNvCxnSpPr>
          <p:nvPr/>
        </p:nvCxnSpPr>
        <p:spPr>
          <a:xfrm flipV="1">
            <a:off x="1780198" y="2969400"/>
            <a:ext cx="2409189" cy="1446957"/>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ED2CE6-567D-314B-37DF-EBAE11910875}"/>
              </a:ext>
            </a:extLst>
          </p:cNvPr>
          <p:cNvGrpSpPr/>
          <p:nvPr/>
        </p:nvGrpSpPr>
        <p:grpSpPr>
          <a:xfrm>
            <a:off x="1915120" y="1828764"/>
            <a:ext cx="4548534" cy="1140636"/>
            <a:chOff x="991862" y="3160369"/>
            <a:chExt cx="5654036" cy="1361841"/>
          </a:xfrm>
        </p:grpSpPr>
        <p:grpSp>
          <p:nvGrpSpPr>
            <p:cNvPr id="18" name="Group 17">
              <a:extLst>
                <a:ext uri="{FF2B5EF4-FFF2-40B4-BE49-F238E27FC236}">
                  <a16:creationId xmlns:a16="http://schemas.microsoft.com/office/drawing/2014/main" id="{E406E5CB-6955-E1C3-6BAD-CD5CEF5772F7}"/>
                </a:ext>
              </a:extLst>
            </p:cNvPr>
            <p:cNvGrpSpPr/>
            <p:nvPr/>
          </p:nvGrpSpPr>
          <p:grpSpPr>
            <a:xfrm>
              <a:off x="991862" y="3160369"/>
              <a:ext cx="5654036" cy="1361841"/>
              <a:chOff x="937430" y="4988624"/>
              <a:chExt cx="9306165" cy="1309203"/>
            </a:xfrm>
            <a:solidFill>
              <a:srgbClr val="FFE699"/>
            </a:solidFill>
          </p:grpSpPr>
          <p:sp>
            <p:nvSpPr>
              <p:cNvPr id="20" name="Rectangle: Rounded Corners 19">
                <a:extLst>
                  <a:ext uri="{FF2B5EF4-FFF2-40B4-BE49-F238E27FC236}">
                    <a16:creationId xmlns:a16="http://schemas.microsoft.com/office/drawing/2014/main" id="{D39ACB93-B960-732E-E254-5D81D4C33647}"/>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77029A-0B89-CBDE-B6D7-4B573038D9FA}"/>
                  </a:ext>
                </a:extLst>
              </p:cNvPr>
              <p:cNvSpPr txBox="1"/>
              <p:nvPr/>
            </p:nvSpPr>
            <p:spPr>
              <a:xfrm>
                <a:off x="2345643" y="5108598"/>
                <a:ext cx="7739306" cy="1059783"/>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Add clear instructions on what the student is expected to do to achieve the task.</a:t>
                </a:r>
                <a:endParaRPr lang="en-US">
                  <a:latin typeface="Segoe UI" panose="020B0502040204020203" pitchFamily="34" charset="0"/>
                  <a:cs typeface="Segoe UI" panose="020B0502040204020203" pitchFamily="34" charset="0"/>
                </a:endParaRPr>
              </a:p>
            </p:txBody>
          </p:sp>
        </p:grpSp>
        <p:pic>
          <p:nvPicPr>
            <p:cNvPr id="19" name="Graphic 18" descr="Touchscreen with solid fill">
              <a:extLst>
                <a:ext uri="{FF2B5EF4-FFF2-40B4-BE49-F238E27FC236}">
                  <a16:creationId xmlns:a16="http://schemas.microsoft.com/office/drawing/2014/main" id="{5A7363CD-4313-A4C5-A833-0D727120C8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946" y="3389152"/>
              <a:ext cx="748222" cy="734059"/>
            </a:xfrm>
            <a:prstGeom prst="rect">
              <a:avLst/>
            </a:prstGeom>
          </p:spPr>
        </p:pic>
      </p:grpSp>
      <p:sp>
        <p:nvSpPr>
          <p:cNvPr id="2" name="Oval 1">
            <a:extLst>
              <a:ext uri="{FF2B5EF4-FFF2-40B4-BE49-F238E27FC236}">
                <a16:creationId xmlns:a16="http://schemas.microsoft.com/office/drawing/2014/main" id="{9887CDDC-6DFB-A269-7395-ED4188FA6262}"/>
              </a:ext>
            </a:extLst>
          </p:cNvPr>
          <p:cNvSpPr/>
          <p:nvPr/>
        </p:nvSpPr>
        <p:spPr>
          <a:xfrm>
            <a:off x="991567" y="4245498"/>
            <a:ext cx="788631" cy="341717"/>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4E031BB-00E8-C595-80AA-31AA92CB0E1B}"/>
              </a:ext>
            </a:extLst>
          </p:cNvPr>
          <p:cNvSpPr/>
          <p:nvPr/>
        </p:nvSpPr>
        <p:spPr>
          <a:xfrm>
            <a:off x="6169914" y="4256264"/>
            <a:ext cx="911822" cy="341717"/>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68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IV: </a:t>
            </a:r>
            <a:r>
              <a:rPr lang="en-GB" sz="3000" b="1" i="1">
                <a:solidFill>
                  <a:schemeClr val="bg1"/>
                </a:solidFill>
                <a:latin typeface="Segoe UI"/>
                <a:cs typeface="Segoe UI"/>
              </a:rPr>
              <a:t>Customise the identifiers of the task</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2" name="Picture 1">
            <a:extLst>
              <a:ext uri="{FF2B5EF4-FFF2-40B4-BE49-F238E27FC236}">
                <a16:creationId xmlns:a16="http://schemas.microsoft.com/office/drawing/2014/main" id="{389F7E7E-F229-0A6E-B23B-2C4879B67A97}"/>
              </a:ext>
            </a:extLst>
          </p:cNvPr>
          <p:cNvPicPr>
            <a:picLocks noChangeAspect="1"/>
          </p:cNvPicPr>
          <p:nvPr/>
        </p:nvPicPr>
        <p:blipFill>
          <a:blip r:embed="rId3"/>
          <a:stretch>
            <a:fillRect/>
          </a:stretch>
        </p:blipFill>
        <p:spPr>
          <a:xfrm>
            <a:off x="865762" y="1771630"/>
            <a:ext cx="7120647" cy="3893410"/>
          </a:xfrm>
          <a:prstGeom prst="roundRect">
            <a:avLst>
              <a:gd name="adj" fmla="val 7513"/>
            </a:avLst>
          </a:prstGeom>
          <a:noFill/>
          <a:ln>
            <a:solidFill>
              <a:srgbClr val="FFD966"/>
            </a:solidFill>
          </a:ln>
        </p:spPr>
      </p:pic>
      <p:cxnSp>
        <p:nvCxnSpPr>
          <p:cNvPr id="4" name="Straight Connector 21">
            <a:extLst>
              <a:ext uri="{FF2B5EF4-FFF2-40B4-BE49-F238E27FC236}">
                <a16:creationId xmlns:a16="http://schemas.microsoft.com/office/drawing/2014/main" id="{7D31C350-5223-379C-6DE8-C027ED51ADFC}"/>
              </a:ext>
            </a:extLst>
          </p:cNvPr>
          <p:cNvCxnSpPr>
            <a:cxnSpLocks/>
            <a:stCxn id="11" idx="6"/>
          </p:cNvCxnSpPr>
          <p:nvPr/>
        </p:nvCxnSpPr>
        <p:spPr>
          <a:xfrm flipV="1">
            <a:off x="1780198" y="1978378"/>
            <a:ext cx="6824561" cy="2356338"/>
          </a:xfrm>
          <a:prstGeom prst="curvedConnector4">
            <a:avLst>
              <a:gd name="adj1" fmla="val -388"/>
              <a:gd name="adj2" fmla="val 109701"/>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7805D1F-1D89-12FD-2330-9CD7C1DB804D}"/>
              </a:ext>
            </a:extLst>
          </p:cNvPr>
          <p:cNvGrpSpPr/>
          <p:nvPr/>
        </p:nvGrpSpPr>
        <p:grpSpPr>
          <a:xfrm>
            <a:off x="6338963" y="1978378"/>
            <a:ext cx="4531591" cy="1554846"/>
            <a:chOff x="991862" y="3160369"/>
            <a:chExt cx="5654036" cy="1361841"/>
          </a:xfrm>
        </p:grpSpPr>
        <p:grpSp>
          <p:nvGrpSpPr>
            <p:cNvPr id="6" name="Group 5">
              <a:extLst>
                <a:ext uri="{FF2B5EF4-FFF2-40B4-BE49-F238E27FC236}">
                  <a16:creationId xmlns:a16="http://schemas.microsoft.com/office/drawing/2014/main" id="{E2DAF744-54A1-9D83-FC62-18A3749A138C}"/>
                </a:ext>
              </a:extLst>
            </p:cNvPr>
            <p:cNvGrpSpPr/>
            <p:nvPr/>
          </p:nvGrpSpPr>
          <p:grpSpPr>
            <a:xfrm>
              <a:off x="991862" y="3160369"/>
              <a:ext cx="5654036" cy="1361841"/>
              <a:chOff x="937430" y="4988624"/>
              <a:chExt cx="9306165" cy="1309203"/>
            </a:xfrm>
            <a:solidFill>
              <a:srgbClr val="FFE699"/>
            </a:solidFill>
          </p:grpSpPr>
          <p:sp>
            <p:nvSpPr>
              <p:cNvPr id="9" name="Rectangle: Rounded Corners 8">
                <a:extLst>
                  <a:ext uri="{FF2B5EF4-FFF2-40B4-BE49-F238E27FC236}">
                    <a16:creationId xmlns:a16="http://schemas.microsoft.com/office/drawing/2014/main" id="{398846C9-87A4-127B-1217-8F5A3C496EB9}"/>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411B73-A062-BBED-AE0F-BD6F2008D593}"/>
                  </a:ext>
                </a:extLst>
              </p:cNvPr>
              <p:cNvSpPr txBox="1"/>
              <p:nvPr/>
            </p:nvSpPr>
            <p:spPr>
              <a:xfrm>
                <a:off x="2345642" y="5133143"/>
                <a:ext cx="7739306" cy="1010695"/>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You can tag the task with certain attributes, such as difficulty level, school level, relevant curriculum standard and more.</a:t>
                </a:r>
                <a:endParaRPr lang="en-US">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C2BD0CF6-B1D9-411A-6349-10CFE56E85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635" y="3537032"/>
              <a:ext cx="829041" cy="590822"/>
            </a:xfrm>
            <a:prstGeom prst="rect">
              <a:avLst/>
            </a:prstGeom>
          </p:spPr>
        </p:pic>
      </p:grpSp>
      <p:grpSp>
        <p:nvGrpSpPr>
          <p:cNvPr id="18" name="Group 17">
            <a:extLst>
              <a:ext uri="{FF2B5EF4-FFF2-40B4-BE49-F238E27FC236}">
                <a16:creationId xmlns:a16="http://schemas.microsoft.com/office/drawing/2014/main" id="{14C1F679-1E92-920C-37D7-8F9C1C6BA0C8}"/>
              </a:ext>
            </a:extLst>
          </p:cNvPr>
          <p:cNvGrpSpPr/>
          <p:nvPr/>
        </p:nvGrpSpPr>
        <p:grpSpPr>
          <a:xfrm>
            <a:off x="6338963" y="4437751"/>
            <a:ext cx="4710117" cy="1285839"/>
            <a:chOff x="4827453" y="4208085"/>
            <a:chExt cx="6074586" cy="1183177"/>
          </a:xfrm>
          <a:solidFill>
            <a:srgbClr val="93FFE8">
              <a:alpha val="85098"/>
            </a:srgbClr>
          </a:solidFill>
        </p:grpSpPr>
        <p:grpSp>
          <p:nvGrpSpPr>
            <p:cNvPr id="19" name="Group 18">
              <a:extLst>
                <a:ext uri="{FF2B5EF4-FFF2-40B4-BE49-F238E27FC236}">
                  <a16:creationId xmlns:a16="http://schemas.microsoft.com/office/drawing/2014/main" id="{342FC77B-049A-0B7F-04A4-76073B46A4AD}"/>
                </a:ext>
              </a:extLst>
            </p:cNvPr>
            <p:cNvGrpSpPr/>
            <p:nvPr/>
          </p:nvGrpSpPr>
          <p:grpSpPr>
            <a:xfrm>
              <a:off x="4827453" y="4208085"/>
              <a:ext cx="6074586" cy="1183177"/>
              <a:chOff x="937430" y="4917264"/>
              <a:chExt cx="9306165" cy="1064409"/>
            </a:xfrm>
            <a:grpFill/>
          </p:grpSpPr>
          <p:sp>
            <p:nvSpPr>
              <p:cNvPr id="21" name="Rectangle: Rounded Corners 20">
                <a:extLst>
                  <a:ext uri="{FF2B5EF4-FFF2-40B4-BE49-F238E27FC236}">
                    <a16:creationId xmlns:a16="http://schemas.microsoft.com/office/drawing/2014/main" id="{5B8C7448-30D1-9B8D-63BE-C666F781E71F}"/>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5F823D-EA78-0C67-28AB-F122B28A88D5}"/>
                  </a:ext>
                </a:extLst>
              </p:cNvPr>
              <p:cNvSpPr txBox="1"/>
              <p:nvPr/>
            </p:nvSpPr>
            <p:spPr>
              <a:xfrm>
                <a:off x="2512913" y="4926126"/>
                <a:ext cx="7536105" cy="993624"/>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Some tags get assigned automatically, if you </a:t>
                </a:r>
                <a:r>
                  <a:rPr lang="en-GB">
                    <a:latin typeface="Segoe UI"/>
                    <a:ea typeface="Calibri"/>
                    <a:cs typeface="Segoe UI"/>
                  </a:rPr>
                  <a:t>select certain code blocks (e.g. repeat blocks) or settings</a:t>
                </a:r>
                <a:r>
                  <a:rPr lang="en-GB">
                    <a:effectLst/>
                    <a:latin typeface="Segoe UI"/>
                    <a:ea typeface="Calibri"/>
                    <a:cs typeface="Segoe UI"/>
                  </a:rPr>
                  <a:t> (such as ‘limit blocks</a:t>
                </a:r>
                <a:r>
                  <a:rPr lang="en-GB">
                    <a:latin typeface="Segoe UI"/>
                    <a:ea typeface="Calibri"/>
                    <a:cs typeface="Segoe UI"/>
                  </a:rPr>
                  <a:t>’)</a:t>
                </a:r>
                <a:endParaRPr lang="en-US">
                  <a:effectLst/>
                  <a:latin typeface="Segoe UI"/>
                  <a:ea typeface="Calibri"/>
                  <a:cs typeface="Segoe UI"/>
                </a:endParaRPr>
              </a:p>
            </p:txBody>
          </p:sp>
        </p:grpSp>
        <p:pic>
          <p:nvPicPr>
            <p:cNvPr id="20" name="Graphic 19" descr="Lightbulb with solid fill">
              <a:extLst>
                <a:ext uri="{FF2B5EF4-FFF2-40B4-BE49-F238E27FC236}">
                  <a16:creationId xmlns:a16="http://schemas.microsoft.com/office/drawing/2014/main" id="{4E873D8B-4E99-3C67-7623-3FD4C3D781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7147" y="4481484"/>
              <a:ext cx="830169" cy="648071"/>
            </a:xfrm>
            <a:prstGeom prst="rect">
              <a:avLst/>
            </a:prstGeom>
          </p:spPr>
        </p:pic>
      </p:grpSp>
      <p:cxnSp>
        <p:nvCxnSpPr>
          <p:cNvPr id="28" name="Straight Connector 21">
            <a:extLst>
              <a:ext uri="{FF2B5EF4-FFF2-40B4-BE49-F238E27FC236}">
                <a16:creationId xmlns:a16="http://schemas.microsoft.com/office/drawing/2014/main" id="{2C3AE715-E1D6-0C21-D3C0-99FB581433FC}"/>
              </a:ext>
            </a:extLst>
          </p:cNvPr>
          <p:cNvCxnSpPr>
            <a:cxnSpLocks/>
          </p:cNvCxnSpPr>
          <p:nvPr/>
        </p:nvCxnSpPr>
        <p:spPr>
          <a:xfrm>
            <a:off x="3714750" y="4163857"/>
            <a:ext cx="4979272" cy="1559733"/>
          </a:xfrm>
          <a:prstGeom prst="curvedConnector4">
            <a:avLst>
              <a:gd name="adj1" fmla="val 26351"/>
              <a:gd name="adj2" fmla="val 114656"/>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B82A2FD-988F-3F1C-5962-06577DE1768F}"/>
              </a:ext>
            </a:extLst>
          </p:cNvPr>
          <p:cNvSpPr/>
          <p:nvPr/>
        </p:nvSpPr>
        <p:spPr>
          <a:xfrm>
            <a:off x="991567" y="4163857"/>
            <a:ext cx="788631" cy="341717"/>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747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3441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415069" y="452884"/>
            <a:ext cx="11447522"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Tasks IV: </a:t>
            </a:r>
            <a:r>
              <a:rPr lang="en-GB" sz="3000" b="1" i="1">
                <a:solidFill>
                  <a:schemeClr val="bg1"/>
                </a:solidFill>
                <a:latin typeface="Segoe UI"/>
                <a:cs typeface="Segoe UI"/>
              </a:rPr>
              <a:t>Customise the identifiers of the task</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13" name="Picture 12">
            <a:extLst>
              <a:ext uri="{FF2B5EF4-FFF2-40B4-BE49-F238E27FC236}">
                <a16:creationId xmlns:a16="http://schemas.microsoft.com/office/drawing/2014/main" id="{0B016AC7-3CDD-5E2A-8330-60BBD02F7015}"/>
              </a:ext>
            </a:extLst>
          </p:cNvPr>
          <p:cNvPicPr>
            <a:picLocks noChangeAspect="1"/>
          </p:cNvPicPr>
          <p:nvPr/>
        </p:nvPicPr>
        <p:blipFill>
          <a:blip r:embed="rId3"/>
          <a:stretch>
            <a:fillRect/>
          </a:stretch>
        </p:blipFill>
        <p:spPr>
          <a:xfrm>
            <a:off x="882651" y="1681931"/>
            <a:ext cx="7731422" cy="3928546"/>
          </a:xfrm>
          <a:prstGeom prst="roundRect">
            <a:avLst>
              <a:gd name="adj" fmla="val 7513"/>
            </a:avLst>
          </a:prstGeom>
          <a:noFill/>
          <a:ln>
            <a:solidFill>
              <a:srgbClr val="FFD966"/>
            </a:solidFill>
          </a:ln>
        </p:spPr>
      </p:pic>
      <p:cxnSp>
        <p:nvCxnSpPr>
          <p:cNvPr id="4" name="Straight Connector 21">
            <a:extLst>
              <a:ext uri="{FF2B5EF4-FFF2-40B4-BE49-F238E27FC236}">
                <a16:creationId xmlns:a16="http://schemas.microsoft.com/office/drawing/2014/main" id="{7D31C350-5223-379C-6DE8-C027ED51ADFC}"/>
              </a:ext>
            </a:extLst>
          </p:cNvPr>
          <p:cNvCxnSpPr>
            <a:cxnSpLocks/>
            <a:stCxn id="2" idx="6"/>
          </p:cNvCxnSpPr>
          <p:nvPr/>
        </p:nvCxnSpPr>
        <p:spPr>
          <a:xfrm flipV="1">
            <a:off x="3365769" y="3646204"/>
            <a:ext cx="5642134" cy="717999"/>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7805D1F-1D89-12FD-2330-9CD7C1DB804D}"/>
              </a:ext>
            </a:extLst>
          </p:cNvPr>
          <p:cNvGrpSpPr/>
          <p:nvPr/>
        </p:nvGrpSpPr>
        <p:grpSpPr>
          <a:xfrm>
            <a:off x="6742107" y="2650980"/>
            <a:ext cx="4531591" cy="995224"/>
            <a:chOff x="991862" y="3160369"/>
            <a:chExt cx="5654036" cy="1361841"/>
          </a:xfrm>
        </p:grpSpPr>
        <p:grpSp>
          <p:nvGrpSpPr>
            <p:cNvPr id="6" name="Group 5">
              <a:extLst>
                <a:ext uri="{FF2B5EF4-FFF2-40B4-BE49-F238E27FC236}">
                  <a16:creationId xmlns:a16="http://schemas.microsoft.com/office/drawing/2014/main" id="{E2DAF744-54A1-9D83-FC62-18A3749A138C}"/>
                </a:ext>
              </a:extLst>
            </p:cNvPr>
            <p:cNvGrpSpPr/>
            <p:nvPr/>
          </p:nvGrpSpPr>
          <p:grpSpPr>
            <a:xfrm>
              <a:off x="991862" y="3160369"/>
              <a:ext cx="5654036" cy="1361841"/>
              <a:chOff x="937430" y="4988624"/>
              <a:chExt cx="9306165" cy="1309203"/>
            </a:xfrm>
            <a:solidFill>
              <a:srgbClr val="FFE699"/>
            </a:solidFill>
          </p:grpSpPr>
          <p:sp>
            <p:nvSpPr>
              <p:cNvPr id="9" name="Rectangle: Rounded Corners 8">
                <a:extLst>
                  <a:ext uri="{FF2B5EF4-FFF2-40B4-BE49-F238E27FC236}">
                    <a16:creationId xmlns:a16="http://schemas.microsoft.com/office/drawing/2014/main" id="{398846C9-87A4-127B-1217-8F5A3C496EB9}"/>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411B73-A062-BBED-AE0F-BD6F2008D593}"/>
                  </a:ext>
                </a:extLst>
              </p:cNvPr>
              <p:cNvSpPr txBox="1"/>
              <p:nvPr/>
            </p:nvSpPr>
            <p:spPr>
              <a:xfrm>
                <a:off x="2345642" y="5213369"/>
                <a:ext cx="7739306" cy="850239"/>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Before you save the task, don’t forget to give it a name!</a:t>
                </a:r>
                <a:endParaRPr lang="en-US">
                  <a:latin typeface="Segoe UI" panose="020B0502040204020203" pitchFamily="34" charset="0"/>
                  <a:cs typeface="Segoe UI" panose="020B0502040204020203" pitchFamily="34" charset="0"/>
                </a:endParaRPr>
              </a:p>
            </p:txBody>
          </p:sp>
        </p:grpSp>
        <p:pic>
          <p:nvPicPr>
            <p:cNvPr id="7" name="Graphic 6" descr="Touchscreen with solid fill">
              <a:extLst>
                <a:ext uri="{FF2B5EF4-FFF2-40B4-BE49-F238E27FC236}">
                  <a16:creationId xmlns:a16="http://schemas.microsoft.com/office/drawing/2014/main" id="{C2BD0CF6-B1D9-411A-6349-10CFE56E85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211" y="3421916"/>
              <a:ext cx="748222" cy="875569"/>
            </a:xfrm>
            <a:prstGeom prst="rect">
              <a:avLst/>
            </a:prstGeom>
          </p:spPr>
        </p:pic>
      </p:grpSp>
      <p:sp>
        <p:nvSpPr>
          <p:cNvPr id="2" name="Oval 1">
            <a:extLst>
              <a:ext uri="{FF2B5EF4-FFF2-40B4-BE49-F238E27FC236}">
                <a16:creationId xmlns:a16="http://schemas.microsoft.com/office/drawing/2014/main" id="{D188E251-C297-5464-A083-5546F0F6DB87}"/>
              </a:ext>
            </a:extLst>
          </p:cNvPr>
          <p:cNvSpPr/>
          <p:nvPr/>
        </p:nvSpPr>
        <p:spPr>
          <a:xfrm>
            <a:off x="991566" y="4173166"/>
            <a:ext cx="2374203" cy="382073"/>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276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FFE699"/>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FFE699"/>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FFE699"/>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3224351"/>
            <a:ext cx="11003870" cy="1169551"/>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Custom Tasks! Time to move on to custom maps.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25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9670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5" name="Picture 4">
            <a:extLst>
              <a:ext uri="{FF2B5EF4-FFF2-40B4-BE49-F238E27FC236}">
                <a16:creationId xmlns:a16="http://schemas.microsoft.com/office/drawing/2014/main" id="{78CC1E28-2177-9FB5-B7A0-EB4FB91F50FC}"/>
              </a:ext>
            </a:extLst>
          </p:cNvPr>
          <p:cNvPicPr>
            <a:picLocks noChangeAspect="1"/>
          </p:cNvPicPr>
          <p:nvPr/>
        </p:nvPicPr>
        <p:blipFill>
          <a:blip r:embed="rId3"/>
          <a:stretch>
            <a:fillRect/>
          </a:stretch>
        </p:blipFill>
        <p:spPr>
          <a:xfrm>
            <a:off x="1677664" y="2072002"/>
            <a:ext cx="8682888" cy="3785482"/>
          </a:xfrm>
          <a:prstGeom prst="roundRect">
            <a:avLst>
              <a:gd name="adj" fmla="val 7513"/>
            </a:avLst>
          </a:prstGeom>
          <a:noFill/>
          <a:ln>
            <a:solidFill>
              <a:srgbClr val="FFD966"/>
            </a:solidFill>
          </a:ln>
        </p:spPr>
      </p:pic>
      <p:sp>
        <p:nvSpPr>
          <p:cNvPr id="6" name="Rectangle 5">
            <a:extLst>
              <a:ext uri="{FF2B5EF4-FFF2-40B4-BE49-F238E27FC236}">
                <a16:creationId xmlns:a16="http://schemas.microsoft.com/office/drawing/2014/main" id="{FC5A7028-1F20-4D02-D2FA-937F964E2978}"/>
              </a:ext>
            </a:extLst>
          </p:cNvPr>
          <p:cNvSpPr/>
          <p:nvPr/>
        </p:nvSpPr>
        <p:spPr>
          <a:xfrm>
            <a:off x="1009681" y="1314676"/>
            <a:ext cx="10132946" cy="646331"/>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The second part of the </a:t>
            </a:r>
            <a:r>
              <a:rPr lang="en-GB"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tool is the </a:t>
            </a:r>
            <a:r>
              <a:rPr lang="en-GB" b="1">
                <a:latin typeface="Segoe UI" panose="020B0502040204020203" pitchFamily="34" charset="0"/>
                <a:cs typeface="Segoe UI" panose="020B0502040204020203" pitchFamily="34" charset="0"/>
              </a:rPr>
              <a:t>Map </a:t>
            </a:r>
            <a:r>
              <a:rPr lang="en-GB" b="1"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Custom maps can be created by ordering various tasks in a sequence of your choice.</a:t>
            </a:r>
            <a:endParaRPr lang="en-US">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A7C6CAB-22A5-F779-4401-4A5B91752FFB}"/>
              </a:ext>
            </a:extLst>
          </p:cNvPr>
          <p:cNvGrpSpPr/>
          <p:nvPr/>
        </p:nvGrpSpPr>
        <p:grpSpPr>
          <a:xfrm>
            <a:off x="859440" y="4780706"/>
            <a:ext cx="4531591" cy="995224"/>
            <a:chOff x="991862" y="3160369"/>
            <a:chExt cx="5654036" cy="1361841"/>
          </a:xfrm>
        </p:grpSpPr>
        <p:grpSp>
          <p:nvGrpSpPr>
            <p:cNvPr id="9" name="Group 8">
              <a:extLst>
                <a:ext uri="{FF2B5EF4-FFF2-40B4-BE49-F238E27FC236}">
                  <a16:creationId xmlns:a16="http://schemas.microsoft.com/office/drawing/2014/main" id="{D8A74FAD-E34C-4878-DF40-0C327938F710}"/>
                </a:ext>
              </a:extLst>
            </p:cNvPr>
            <p:cNvGrpSpPr/>
            <p:nvPr/>
          </p:nvGrpSpPr>
          <p:grpSpPr>
            <a:xfrm>
              <a:off x="991862" y="3160369"/>
              <a:ext cx="5654036" cy="1361841"/>
              <a:chOff x="937430" y="4988624"/>
              <a:chExt cx="9306165" cy="1309203"/>
            </a:xfrm>
            <a:solidFill>
              <a:srgbClr val="FFE699"/>
            </a:solidFill>
          </p:grpSpPr>
          <p:sp>
            <p:nvSpPr>
              <p:cNvPr id="11" name="Rectangle: Rounded Corners 10">
                <a:extLst>
                  <a:ext uri="{FF2B5EF4-FFF2-40B4-BE49-F238E27FC236}">
                    <a16:creationId xmlns:a16="http://schemas.microsoft.com/office/drawing/2014/main" id="{787ADED2-3EE0-EE4C-AAB5-41134424DB12}"/>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09638B-D129-15A2-9F60-5A97FAC94221}"/>
                  </a:ext>
                </a:extLst>
              </p:cNvPr>
              <p:cNvSpPr txBox="1"/>
              <p:nvPr/>
            </p:nvSpPr>
            <p:spPr>
              <a:xfrm>
                <a:off x="2345642" y="5213369"/>
                <a:ext cx="7739306" cy="850239"/>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To enter the map </a:t>
                </a:r>
                <a:r>
                  <a:rPr lang="en-GB" err="1">
                    <a:latin typeface="Segoe UI" panose="020B0502040204020203" pitchFamily="34" charset="0"/>
                    <a:cs typeface="Segoe UI" panose="020B0502040204020203" pitchFamily="34" charset="0"/>
                  </a:rPr>
                  <a:t>customiser</a:t>
                </a:r>
                <a:r>
                  <a:rPr lang="en-GB">
                    <a:latin typeface="Segoe UI" panose="020B0502040204020203" pitchFamily="34" charset="0"/>
                    <a:cs typeface="Segoe UI" panose="020B0502040204020203" pitchFamily="34" charset="0"/>
                  </a:rPr>
                  <a:t> tool, click on ‘New Map’</a:t>
                </a:r>
                <a:endParaRPr lang="en-US">
                  <a:latin typeface="Segoe UI" panose="020B0502040204020203" pitchFamily="34" charset="0"/>
                  <a:cs typeface="Segoe UI" panose="020B0502040204020203" pitchFamily="34" charset="0"/>
                </a:endParaRPr>
              </a:p>
            </p:txBody>
          </p:sp>
        </p:grpSp>
        <p:pic>
          <p:nvPicPr>
            <p:cNvPr id="10" name="Graphic 9" descr="Touchscreen with solid fill">
              <a:extLst>
                <a:ext uri="{FF2B5EF4-FFF2-40B4-BE49-F238E27FC236}">
                  <a16:creationId xmlns:a16="http://schemas.microsoft.com/office/drawing/2014/main" id="{21BE40AA-14A1-5F6D-FCD2-7AB7792D51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078" y="3495884"/>
              <a:ext cx="748222" cy="782691"/>
            </a:xfrm>
            <a:prstGeom prst="rect">
              <a:avLst/>
            </a:prstGeom>
          </p:spPr>
        </p:pic>
      </p:grpSp>
      <p:sp>
        <p:nvSpPr>
          <p:cNvPr id="14" name="Oval 13">
            <a:extLst>
              <a:ext uri="{FF2B5EF4-FFF2-40B4-BE49-F238E27FC236}">
                <a16:creationId xmlns:a16="http://schemas.microsoft.com/office/drawing/2014/main" id="{C697D7CA-7E39-378F-819A-B1AF0D118FB2}"/>
              </a:ext>
            </a:extLst>
          </p:cNvPr>
          <p:cNvSpPr/>
          <p:nvPr/>
        </p:nvSpPr>
        <p:spPr>
          <a:xfrm>
            <a:off x="2158233" y="2898012"/>
            <a:ext cx="1161657" cy="995224"/>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21">
            <a:extLst>
              <a:ext uri="{FF2B5EF4-FFF2-40B4-BE49-F238E27FC236}">
                <a16:creationId xmlns:a16="http://schemas.microsoft.com/office/drawing/2014/main" id="{EA2F65FB-5B1A-9248-35EF-60881FF4D7E1}"/>
              </a:ext>
            </a:extLst>
          </p:cNvPr>
          <p:cNvCxnSpPr>
            <a:cxnSpLocks/>
            <a:endCxn id="11" idx="0"/>
          </p:cNvCxnSpPr>
          <p:nvPr/>
        </p:nvCxnSpPr>
        <p:spPr>
          <a:xfrm rot="16200000" flipH="1">
            <a:off x="2497402" y="4152872"/>
            <a:ext cx="869492" cy="386176"/>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110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9670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9" name="Picture 8">
            <a:extLst>
              <a:ext uri="{FF2B5EF4-FFF2-40B4-BE49-F238E27FC236}">
                <a16:creationId xmlns:a16="http://schemas.microsoft.com/office/drawing/2014/main" id="{9BC1EC1A-EF5B-6666-9BD4-3C06BF14EF19}"/>
              </a:ext>
            </a:extLst>
          </p:cNvPr>
          <p:cNvPicPr>
            <a:picLocks noChangeAspect="1"/>
          </p:cNvPicPr>
          <p:nvPr/>
        </p:nvPicPr>
        <p:blipFill>
          <a:blip r:embed="rId3"/>
          <a:stretch>
            <a:fillRect/>
          </a:stretch>
        </p:blipFill>
        <p:spPr>
          <a:xfrm>
            <a:off x="1126308" y="1422183"/>
            <a:ext cx="7533937" cy="4516888"/>
          </a:xfrm>
          <a:prstGeom prst="roundRect">
            <a:avLst>
              <a:gd name="adj" fmla="val 7513"/>
            </a:avLst>
          </a:prstGeom>
          <a:noFill/>
          <a:ln>
            <a:solidFill>
              <a:srgbClr val="FFD966"/>
            </a:solidFill>
          </a:ln>
        </p:spPr>
      </p:pic>
      <p:grpSp>
        <p:nvGrpSpPr>
          <p:cNvPr id="10" name="Group 9">
            <a:extLst>
              <a:ext uri="{FF2B5EF4-FFF2-40B4-BE49-F238E27FC236}">
                <a16:creationId xmlns:a16="http://schemas.microsoft.com/office/drawing/2014/main" id="{78B8323B-577B-40D9-0F90-2D14B155854E}"/>
              </a:ext>
            </a:extLst>
          </p:cNvPr>
          <p:cNvGrpSpPr/>
          <p:nvPr/>
        </p:nvGrpSpPr>
        <p:grpSpPr>
          <a:xfrm>
            <a:off x="6482499" y="4414901"/>
            <a:ext cx="5164143" cy="1231500"/>
            <a:chOff x="972346" y="2826114"/>
            <a:chExt cx="5654036" cy="2200318"/>
          </a:xfrm>
        </p:grpSpPr>
        <p:grpSp>
          <p:nvGrpSpPr>
            <p:cNvPr id="11" name="Group 10">
              <a:extLst>
                <a:ext uri="{FF2B5EF4-FFF2-40B4-BE49-F238E27FC236}">
                  <a16:creationId xmlns:a16="http://schemas.microsoft.com/office/drawing/2014/main" id="{8D2C0226-49DF-5373-B2F9-763FA65FD8E9}"/>
                </a:ext>
              </a:extLst>
            </p:cNvPr>
            <p:cNvGrpSpPr/>
            <p:nvPr/>
          </p:nvGrpSpPr>
          <p:grpSpPr>
            <a:xfrm>
              <a:off x="972346" y="2826114"/>
              <a:ext cx="5654036" cy="2200318"/>
              <a:chOff x="905308" y="4667288"/>
              <a:chExt cx="9306164" cy="2115271"/>
            </a:xfrm>
            <a:solidFill>
              <a:srgbClr val="FFE699"/>
            </a:solidFill>
          </p:grpSpPr>
          <p:sp>
            <p:nvSpPr>
              <p:cNvPr id="14" name="Rectangle: Rounded Corners 13">
                <a:extLst>
                  <a:ext uri="{FF2B5EF4-FFF2-40B4-BE49-F238E27FC236}">
                    <a16:creationId xmlns:a16="http://schemas.microsoft.com/office/drawing/2014/main" id="{CAC45956-EB07-C4BB-6356-35C721EBD641}"/>
                  </a:ext>
                </a:extLst>
              </p:cNvPr>
              <p:cNvSpPr/>
              <p:nvPr/>
            </p:nvSpPr>
            <p:spPr>
              <a:xfrm>
                <a:off x="905308" y="4667288"/>
                <a:ext cx="9306164" cy="2115271"/>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C1EF05-6C35-4E6A-8579-0BF2DB356D5C}"/>
                  </a:ext>
                </a:extLst>
              </p:cNvPr>
              <p:cNvSpPr txBox="1"/>
              <p:nvPr/>
            </p:nvSpPr>
            <p:spPr>
              <a:xfrm>
                <a:off x="2315477" y="4667288"/>
                <a:ext cx="7739305" cy="2061729"/>
              </a:xfrm>
              <a:prstGeom prst="rect">
                <a:avLst/>
              </a:prstGeom>
              <a:noFill/>
              <a:ln>
                <a:noFill/>
              </a:ln>
            </p:spPr>
            <p:txBody>
              <a:bodyPr wrap="square" rtlCol="0" anchor="ctr">
                <a:spAutoFit/>
              </a:bodyPr>
              <a:lstStyle/>
              <a:p>
                <a:r>
                  <a:rPr lang="en-GB">
                    <a:latin typeface="Segoe UI" panose="020B0502040204020203" pitchFamily="34" charset="0"/>
                    <a:cs typeface="Segoe UI" panose="020B0502040204020203" pitchFamily="34" charset="0"/>
                  </a:rPr>
                  <a:t>To create a custom map, first drag and drop your desired tasks from the task list into the map builder space. You can use filters to identify the tasks you want.</a:t>
                </a:r>
                <a:endParaRPr lang="en-US">
                  <a:latin typeface="Segoe UI" panose="020B0502040204020203" pitchFamily="34" charset="0"/>
                  <a:cs typeface="Segoe UI" panose="020B0502040204020203" pitchFamily="34" charset="0"/>
                </a:endParaRPr>
              </a:p>
            </p:txBody>
          </p:sp>
        </p:grpSp>
        <p:pic>
          <p:nvPicPr>
            <p:cNvPr id="13" name="Graphic 12" descr="Touchscreen with solid fill">
              <a:extLst>
                <a:ext uri="{FF2B5EF4-FFF2-40B4-BE49-F238E27FC236}">
                  <a16:creationId xmlns:a16="http://schemas.microsoft.com/office/drawing/2014/main" id="{13190C75-D25A-DE8E-F4AE-463F602CB6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7145" y="3350806"/>
              <a:ext cx="748222" cy="1127270"/>
            </a:xfrm>
            <a:prstGeom prst="rect">
              <a:avLst/>
            </a:prstGeom>
          </p:spPr>
        </p:pic>
      </p:grpSp>
      <p:sp>
        <p:nvSpPr>
          <p:cNvPr id="2" name="Oval 1">
            <a:extLst>
              <a:ext uri="{FF2B5EF4-FFF2-40B4-BE49-F238E27FC236}">
                <a16:creationId xmlns:a16="http://schemas.microsoft.com/office/drawing/2014/main" id="{4E17E7B3-1197-B154-3F71-E25C5A9CB89E}"/>
              </a:ext>
            </a:extLst>
          </p:cNvPr>
          <p:cNvSpPr/>
          <p:nvPr/>
        </p:nvSpPr>
        <p:spPr>
          <a:xfrm>
            <a:off x="2987488" y="3869272"/>
            <a:ext cx="1515762" cy="4276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B1021B-CA1E-E619-5A7D-BA83D5ABB667}"/>
              </a:ext>
            </a:extLst>
          </p:cNvPr>
          <p:cNvSpPr/>
          <p:nvPr/>
        </p:nvSpPr>
        <p:spPr>
          <a:xfrm>
            <a:off x="4110361" y="3790765"/>
            <a:ext cx="1985639" cy="6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859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26529"/>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9" name="Picture 8">
            <a:extLst>
              <a:ext uri="{FF2B5EF4-FFF2-40B4-BE49-F238E27FC236}">
                <a16:creationId xmlns:a16="http://schemas.microsoft.com/office/drawing/2014/main" id="{E8FD571C-0BF0-C0E1-CDD7-289947D9F535}"/>
              </a:ext>
            </a:extLst>
          </p:cNvPr>
          <p:cNvPicPr>
            <a:picLocks noChangeAspect="1"/>
          </p:cNvPicPr>
          <p:nvPr/>
        </p:nvPicPr>
        <p:blipFill rotWithShape="1">
          <a:blip r:embed="rId3"/>
          <a:srcRect b="7768"/>
          <a:stretch/>
        </p:blipFill>
        <p:spPr>
          <a:xfrm>
            <a:off x="1110076" y="1724446"/>
            <a:ext cx="4433704" cy="2900485"/>
          </a:xfrm>
          <a:prstGeom prst="roundRect">
            <a:avLst/>
          </a:prstGeom>
          <a:ln w="19050">
            <a:solidFill>
              <a:srgbClr val="FFD966"/>
            </a:solidFill>
          </a:ln>
        </p:spPr>
      </p:pic>
      <p:pic>
        <p:nvPicPr>
          <p:cNvPr id="19" name="Picture 18">
            <a:extLst>
              <a:ext uri="{FF2B5EF4-FFF2-40B4-BE49-F238E27FC236}">
                <a16:creationId xmlns:a16="http://schemas.microsoft.com/office/drawing/2014/main" id="{E128A6FE-F2C3-A36C-FA32-25B7E827C790}"/>
              </a:ext>
            </a:extLst>
          </p:cNvPr>
          <p:cNvPicPr>
            <a:picLocks noChangeAspect="1"/>
          </p:cNvPicPr>
          <p:nvPr/>
        </p:nvPicPr>
        <p:blipFill rotWithShape="1">
          <a:blip r:embed="rId4"/>
          <a:srcRect r="11846"/>
          <a:stretch/>
        </p:blipFill>
        <p:spPr>
          <a:xfrm>
            <a:off x="6708381" y="1701090"/>
            <a:ext cx="4433705" cy="2922289"/>
          </a:xfrm>
          <a:prstGeom prst="roundRect">
            <a:avLst/>
          </a:prstGeom>
          <a:ln w="19050">
            <a:solidFill>
              <a:srgbClr val="FFD966"/>
            </a:solidFill>
          </a:ln>
        </p:spPr>
      </p:pic>
      <p:grpSp>
        <p:nvGrpSpPr>
          <p:cNvPr id="14" name="Group 13">
            <a:extLst>
              <a:ext uri="{FF2B5EF4-FFF2-40B4-BE49-F238E27FC236}">
                <a16:creationId xmlns:a16="http://schemas.microsoft.com/office/drawing/2014/main" id="{EE75A23D-337A-83AE-8DBA-E33265C824AB}"/>
              </a:ext>
            </a:extLst>
          </p:cNvPr>
          <p:cNvGrpSpPr/>
          <p:nvPr/>
        </p:nvGrpSpPr>
        <p:grpSpPr>
          <a:xfrm>
            <a:off x="867266" y="4708953"/>
            <a:ext cx="4749299" cy="1346129"/>
            <a:chOff x="937430" y="4988624"/>
            <a:chExt cx="9306165" cy="1309203"/>
          </a:xfrm>
          <a:solidFill>
            <a:srgbClr val="FFE699"/>
          </a:solidFill>
        </p:grpSpPr>
        <p:sp>
          <p:nvSpPr>
            <p:cNvPr id="18" name="Rectangle: Rounded Corners 17">
              <a:extLst>
                <a:ext uri="{FF2B5EF4-FFF2-40B4-BE49-F238E27FC236}">
                  <a16:creationId xmlns:a16="http://schemas.microsoft.com/office/drawing/2014/main" id="{F7AE23AB-6CBA-CC4E-00C7-78D0B2A08DEE}"/>
                </a:ext>
              </a:extLst>
            </p:cNvPr>
            <p:cNvSpPr/>
            <p:nvPr/>
          </p:nvSpPr>
          <p:spPr>
            <a:xfrm>
              <a:off x="937430" y="4988624"/>
              <a:ext cx="9306165" cy="1309203"/>
            </a:xfrm>
            <a:prstGeom prst="roundRect">
              <a:avLst/>
            </a:prstGeom>
            <a:solidFill>
              <a:srgbClr val="93F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00CA93-13CB-F63D-BDF7-B841AC6AC676}"/>
                </a:ext>
              </a:extLst>
            </p:cNvPr>
            <p:cNvSpPr txBox="1"/>
            <p:nvPr/>
          </p:nvSpPr>
          <p:spPr>
            <a:xfrm>
              <a:off x="2401588" y="5058088"/>
              <a:ext cx="7683361" cy="1160795"/>
            </a:xfrm>
            <a:prstGeom prst="rect">
              <a:avLst/>
            </a:prstGeom>
            <a:noFill/>
            <a:ln>
              <a:noFill/>
            </a:ln>
          </p:spPr>
          <p:txBody>
            <a:bodyPr wrap="square" rtlCol="0" anchor="ctr">
              <a:spAutoFit/>
            </a:bodyPr>
            <a:lstStyle/>
            <a:p>
              <a:pPr>
                <a:tabLst>
                  <a:tab pos="539750" algn="l"/>
                  <a:tab pos="756285" algn="l"/>
                  <a:tab pos="972185" algn="l"/>
                </a:tabLst>
              </a:pPr>
              <a:r>
                <a:rPr lang="en-GB">
                  <a:latin typeface="Segoe UI"/>
                  <a:cs typeface="Segoe UI"/>
                </a:rPr>
                <a:t>Some maps can have tasks that are causally dependent (the second task can be unlocked only when the first task is done). </a:t>
              </a:r>
              <a:endParaRPr lang="en-US">
                <a:latin typeface="Segoe UI"/>
                <a:cs typeface="Segoe UI"/>
              </a:endParaRPr>
            </a:p>
          </p:txBody>
        </p:sp>
      </p:grpSp>
      <p:pic>
        <p:nvPicPr>
          <p:cNvPr id="21" name="Graphic 20" descr="Lightbulb with solid fill">
            <a:extLst>
              <a:ext uri="{FF2B5EF4-FFF2-40B4-BE49-F238E27FC236}">
                <a16:creationId xmlns:a16="http://schemas.microsoft.com/office/drawing/2014/main" id="{605CBD7D-17E1-0AC1-CFBA-F5F22A107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860" y="5045128"/>
            <a:ext cx="659623" cy="650937"/>
          </a:xfrm>
          <a:prstGeom prst="rect">
            <a:avLst/>
          </a:prstGeom>
        </p:spPr>
      </p:pic>
      <p:grpSp>
        <p:nvGrpSpPr>
          <p:cNvPr id="22" name="Group 21">
            <a:extLst>
              <a:ext uri="{FF2B5EF4-FFF2-40B4-BE49-F238E27FC236}">
                <a16:creationId xmlns:a16="http://schemas.microsoft.com/office/drawing/2014/main" id="{FC463626-7A81-CD80-E551-67C66405B48F}"/>
              </a:ext>
            </a:extLst>
          </p:cNvPr>
          <p:cNvGrpSpPr/>
          <p:nvPr/>
        </p:nvGrpSpPr>
        <p:grpSpPr>
          <a:xfrm>
            <a:off x="6569185" y="4701200"/>
            <a:ext cx="4645686" cy="1346129"/>
            <a:chOff x="937430" y="4988624"/>
            <a:chExt cx="9306165" cy="1309203"/>
          </a:xfrm>
          <a:solidFill>
            <a:srgbClr val="FFE699"/>
          </a:solidFill>
        </p:grpSpPr>
        <p:sp>
          <p:nvSpPr>
            <p:cNvPr id="23" name="Rectangle: Rounded Corners 22">
              <a:extLst>
                <a:ext uri="{FF2B5EF4-FFF2-40B4-BE49-F238E27FC236}">
                  <a16:creationId xmlns:a16="http://schemas.microsoft.com/office/drawing/2014/main" id="{B431B899-FA80-FF30-0A85-E75E80987D1B}"/>
                </a:ext>
              </a:extLst>
            </p:cNvPr>
            <p:cNvSpPr/>
            <p:nvPr/>
          </p:nvSpPr>
          <p:spPr>
            <a:xfrm>
              <a:off x="937430" y="4988624"/>
              <a:ext cx="9306165" cy="1309203"/>
            </a:xfrm>
            <a:prstGeom prst="roundRect">
              <a:avLst/>
            </a:prstGeom>
            <a:solidFill>
              <a:srgbClr val="93F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3FBA840-CE89-87A6-7174-E410428E8145}"/>
                </a:ext>
              </a:extLst>
            </p:cNvPr>
            <p:cNvSpPr txBox="1"/>
            <p:nvPr/>
          </p:nvSpPr>
          <p:spPr>
            <a:xfrm>
              <a:off x="2269119" y="5054787"/>
              <a:ext cx="7815832" cy="1167402"/>
            </a:xfrm>
            <a:prstGeom prst="rect">
              <a:avLst/>
            </a:prstGeom>
            <a:noFill/>
            <a:ln>
              <a:noFill/>
            </a:ln>
          </p:spPr>
          <p:txBody>
            <a:bodyPr wrap="square" rtlCol="0" anchor="ctr">
              <a:spAutoFit/>
            </a:bodyPr>
            <a:lstStyle/>
            <a:p>
              <a:pPr>
                <a:tabLst>
                  <a:tab pos="539750" algn="l"/>
                  <a:tab pos="756285" algn="l"/>
                  <a:tab pos="972185" algn="l"/>
                </a:tabLst>
              </a:pPr>
              <a:r>
                <a:rPr lang="en-GB">
                  <a:latin typeface="Segoe UI"/>
                  <a:cs typeface="Segoe UI"/>
                </a:rPr>
                <a:t>Other maps can have tasks that are independent, and the student can choose the order in which they work through them.</a:t>
              </a:r>
              <a:endParaRPr lang="en-US">
                <a:latin typeface="Segoe UI"/>
                <a:cs typeface="Segoe UI"/>
              </a:endParaRPr>
            </a:p>
          </p:txBody>
        </p:sp>
      </p:grpSp>
      <p:pic>
        <p:nvPicPr>
          <p:cNvPr id="25" name="Graphic 24" descr="Lightbulb with solid fill">
            <a:extLst>
              <a:ext uri="{FF2B5EF4-FFF2-40B4-BE49-F238E27FC236}">
                <a16:creationId xmlns:a16="http://schemas.microsoft.com/office/drawing/2014/main" id="{722F6D29-463F-BB0B-3D86-1F5AFFC87A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9944" y="5052169"/>
            <a:ext cx="664787" cy="634447"/>
          </a:xfrm>
          <a:prstGeom prst="rect">
            <a:avLst/>
          </a:prstGeom>
        </p:spPr>
      </p:pic>
      <p:sp>
        <p:nvSpPr>
          <p:cNvPr id="2" name="TextBox 1">
            <a:extLst>
              <a:ext uri="{FF2B5EF4-FFF2-40B4-BE49-F238E27FC236}">
                <a16:creationId xmlns:a16="http://schemas.microsoft.com/office/drawing/2014/main" id="{56D33DE3-3B23-54F4-EAC9-141D17CFDEC1}"/>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a:t>
            </a:r>
            <a:endParaRPr lang="en-US" sz="3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3007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26529"/>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6D33DE3-3B23-54F4-EAC9-141D17CFDEC1}"/>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a:t>
            </a:r>
            <a:endParaRPr lang="en-US" sz="3000" b="1">
              <a:solidFill>
                <a:schemeClr val="bg1"/>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631EF361-5076-D444-8339-4B95DEDB22E4}"/>
              </a:ext>
            </a:extLst>
          </p:cNvPr>
          <p:cNvPicPr>
            <a:picLocks noChangeAspect="1"/>
          </p:cNvPicPr>
          <p:nvPr/>
        </p:nvPicPr>
        <p:blipFill rotWithShape="1">
          <a:blip r:embed="rId3"/>
          <a:srcRect l="28562"/>
          <a:stretch/>
        </p:blipFill>
        <p:spPr>
          <a:xfrm>
            <a:off x="1439562" y="1858015"/>
            <a:ext cx="4491743" cy="3837495"/>
          </a:xfrm>
          <a:prstGeom prst="roundRect">
            <a:avLst>
              <a:gd name="adj" fmla="val 9227"/>
            </a:avLst>
          </a:prstGeom>
          <a:ln w="19050">
            <a:solidFill>
              <a:srgbClr val="FFD966"/>
            </a:solidFill>
          </a:ln>
        </p:spPr>
      </p:pic>
      <p:grpSp>
        <p:nvGrpSpPr>
          <p:cNvPr id="4" name="Group 3">
            <a:extLst>
              <a:ext uri="{FF2B5EF4-FFF2-40B4-BE49-F238E27FC236}">
                <a16:creationId xmlns:a16="http://schemas.microsoft.com/office/drawing/2014/main" id="{72B0B60D-5DB2-261A-B255-BFA225CC14A8}"/>
              </a:ext>
            </a:extLst>
          </p:cNvPr>
          <p:cNvGrpSpPr/>
          <p:nvPr/>
        </p:nvGrpSpPr>
        <p:grpSpPr>
          <a:xfrm>
            <a:off x="6536998" y="2544417"/>
            <a:ext cx="4531591" cy="1997764"/>
            <a:chOff x="1041580" y="2950259"/>
            <a:chExt cx="5654036" cy="1789819"/>
          </a:xfrm>
        </p:grpSpPr>
        <p:grpSp>
          <p:nvGrpSpPr>
            <p:cNvPr id="5" name="Group 4">
              <a:extLst>
                <a:ext uri="{FF2B5EF4-FFF2-40B4-BE49-F238E27FC236}">
                  <a16:creationId xmlns:a16="http://schemas.microsoft.com/office/drawing/2014/main" id="{EA569F38-F5CD-140C-947C-10BA975E2EE5}"/>
                </a:ext>
              </a:extLst>
            </p:cNvPr>
            <p:cNvGrpSpPr/>
            <p:nvPr/>
          </p:nvGrpSpPr>
          <p:grpSpPr>
            <a:xfrm>
              <a:off x="1041580" y="2950259"/>
              <a:ext cx="5654036" cy="1789819"/>
              <a:chOff x="1019263" y="4786636"/>
              <a:chExt cx="9306165" cy="1720639"/>
            </a:xfrm>
            <a:solidFill>
              <a:srgbClr val="FFE699"/>
            </a:solidFill>
          </p:grpSpPr>
          <p:sp>
            <p:nvSpPr>
              <p:cNvPr id="7" name="Rectangle: Rounded Corners 6">
                <a:extLst>
                  <a:ext uri="{FF2B5EF4-FFF2-40B4-BE49-F238E27FC236}">
                    <a16:creationId xmlns:a16="http://schemas.microsoft.com/office/drawing/2014/main" id="{C6EC13F8-F399-2DDA-FF75-34599D5E9F2D}"/>
                  </a:ext>
                </a:extLst>
              </p:cNvPr>
              <p:cNvSpPr/>
              <p:nvPr/>
            </p:nvSpPr>
            <p:spPr>
              <a:xfrm>
                <a:off x="1019263" y="4786636"/>
                <a:ext cx="9306165" cy="1720639"/>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2504B0-9F2A-E78E-E912-09BA02B2C215}"/>
                  </a:ext>
                </a:extLst>
              </p:cNvPr>
              <p:cNvSpPr txBox="1"/>
              <p:nvPr/>
            </p:nvSpPr>
            <p:spPr>
              <a:xfrm>
                <a:off x="2345643" y="5002294"/>
                <a:ext cx="7739306" cy="1272397"/>
              </a:xfrm>
              <a:prstGeom prst="rect">
                <a:avLst/>
              </a:prstGeom>
              <a:noFill/>
              <a:ln>
                <a:noFill/>
              </a:ln>
            </p:spPr>
            <p:txBody>
              <a:bodyPr wrap="square" rtlCol="0" anchor="ctr">
                <a:spAutoFit/>
              </a:bodyPr>
              <a:lstStyle/>
              <a:p>
                <a:r>
                  <a:rPr lang="en-GB">
                    <a:latin typeface="Segoe UI" panose="020B0502040204020203" pitchFamily="34" charset="0"/>
                    <a:cs typeface="Segoe UI" panose="020B0502040204020203" pitchFamily="34" charset="0"/>
                  </a:rPr>
                  <a:t>To push students to take a specific sequence of tasks, </a:t>
                </a:r>
                <a:r>
                  <a:rPr lang="en-US">
                    <a:latin typeface="Segoe UI" panose="020B0502040204020203" pitchFamily="34" charset="0"/>
                    <a:cs typeface="Segoe UI" panose="020B0502040204020203" pitchFamily="34" charset="0"/>
                  </a:rPr>
                  <a:t>click </a:t>
                </a:r>
                <a:r>
                  <a:rPr lang="en-US" i="1">
                    <a:latin typeface="Segoe UI" panose="020B0502040204020203" pitchFamily="34" charset="0"/>
                    <a:cs typeface="Segoe UI" panose="020B0502040204020203" pitchFamily="34" charset="0"/>
                  </a:rPr>
                  <a:t>next to </a:t>
                </a:r>
                <a:r>
                  <a:rPr lang="en-US">
                    <a:latin typeface="Segoe UI" panose="020B0502040204020203" pitchFamily="34" charset="0"/>
                    <a:cs typeface="Segoe UI" panose="020B0502040204020203" pitchFamily="34" charset="0"/>
                  </a:rPr>
                  <a:t>a task and start dragging to the next task in the sequence. This will create a dependency arrow.</a:t>
                </a:r>
              </a:p>
            </p:txBody>
          </p:sp>
        </p:grpSp>
        <p:pic>
          <p:nvPicPr>
            <p:cNvPr id="6" name="Graphic 5" descr="Touchscreen with solid fill">
              <a:extLst>
                <a:ext uri="{FF2B5EF4-FFF2-40B4-BE49-F238E27FC236}">
                  <a16:creationId xmlns:a16="http://schemas.microsoft.com/office/drawing/2014/main" id="{E0030215-DD9C-E052-04E4-63A97819FA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9714" y="3447638"/>
              <a:ext cx="851321" cy="734999"/>
            </a:xfrm>
            <a:prstGeom prst="rect">
              <a:avLst/>
            </a:prstGeom>
          </p:spPr>
        </p:pic>
      </p:grpSp>
    </p:spTree>
    <p:extLst>
      <p:ext uri="{BB962C8B-B14F-4D97-AF65-F5344CB8AC3E}">
        <p14:creationId xmlns:p14="http://schemas.microsoft.com/office/powerpoint/2010/main" val="128605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9670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4" name="Picture 3">
            <a:extLst>
              <a:ext uri="{FF2B5EF4-FFF2-40B4-BE49-F238E27FC236}">
                <a16:creationId xmlns:a16="http://schemas.microsoft.com/office/drawing/2014/main" id="{3AFB8C55-8B6C-D1A9-6877-12F1A840E43A}"/>
              </a:ext>
            </a:extLst>
          </p:cNvPr>
          <p:cNvPicPr>
            <a:picLocks noChangeAspect="1"/>
          </p:cNvPicPr>
          <p:nvPr/>
        </p:nvPicPr>
        <p:blipFill>
          <a:blip r:embed="rId3"/>
          <a:stretch>
            <a:fillRect/>
          </a:stretch>
        </p:blipFill>
        <p:spPr>
          <a:xfrm>
            <a:off x="1416900" y="1480010"/>
            <a:ext cx="8369126" cy="4714138"/>
          </a:xfrm>
          <a:prstGeom prst="roundRect">
            <a:avLst>
              <a:gd name="adj" fmla="val 7513"/>
            </a:avLst>
          </a:prstGeom>
          <a:noFill/>
          <a:ln>
            <a:solidFill>
              <a:srgbClr val="FFD966"/>
            </a:solidFill>
          </a:ln>
        </p:spPr>
      </p:pic>
      <p:grpSp>
        <p:nvGrpSpPr>
          <p:cNvPr id="7" name="Group 6">
            <a:extLst>
              <a:ext uri="{FF2B5EF4-FFF2-40B4-BE49-F238E27FC236}">
                <a16:creationId xmlns:a16="http://schemas.microsoft.com/office/drawing/2014/main" id="{5A7C6CAB-22A5-F779-4401-4A5B91752FFB}"/>
              </a:ext>
            </a:extLst>
          </p:cNvPr>
          <p:cNvGrpSpPr/>
          <p:nvPr/>
        </p:nvGrpSpPr>
        <p:grpSpPr>
          <a:xfrm>
            <a:off x="735388" y="4185112"/>
            <a:ext cx="4531591" cy="995224"/>
            <a:chOff x="991862" y="3160369"/>
            <a:chExt cx="5654036" cy="1361841"/>
          </a:xfrm>
        </p:grpSpPr>
        <p:grpSp>
          <p:nvGrpSpPr>
            <p:cNvPr id="9" name="Group 8">
              <a:extLst>
                <a:ext uri="{FF2B5EF4-FFF2-40B4-BE49-F238E27FC236}">
                  <a16:creationId xmlns:a16="http://schemas.microsoft.com/office/drawing/2014/main" id="{D8A74FAD-E34C-4878-DF40-0C327938F710}"/>
                </a:ext>
              </a:extLst>
            </p:cNvPr>
            <p:cNvGrpSpPr/>
            <p:nvPr/>
          </p:nvGrpSpPr>
          <p:grpSpPr>
            <a:xfrm>
              <a:off x="991862" y="3160369"/>
              <a:ext cx="5654036" cy="1361841"/>
              <a:chOff x="937430" y="4988624"/>
              <a:chExt cx="9306165" cy="1309203"/>
            </a:xfrm>
            <a:solidFill>
              <a:srgbClr val="FFE699"/>
            </a:solidFill>
          </p:grpSpPr>
          <p:sp>
            <p:nvSpPr>
              <p:cNvPr id="11" name="Rectangle: Rounded Corners 10">
                <a:extLst>
                  <a:ext uri="{FF2B5EF4-FFF2-40B4-BE49-F238E27FC236}">
                    <a16:creationId xmlns:a16="http://schemas.microsoft.com/office/drawing/2014/main" id="{787ADED2-3EE0-EE4C-AAB5-41134424DB12}"/>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09638B-D129-15A2-9F60-5A97FAC94221}"/>
                  </a:ext>
                </a:extLst>
              </p:cNvPr>
              <p:cNvSpPr txBox="1"/>
              <p:nvPr/>
            </p:nvSpPr>
            <p:spPr>
              <a:xfrm>
                <a:off x="2345642" y="5213369"/>
                <a:ext cx="7739306" cy="850239"/>
              </a:xfrm>
              <a:prstGeom prst="rect">
                <a:avLst/>
              </a:prstGeom>
              <a:grpFill/>
              <a:ln>
                <a:solidFill>
                  <a:srgbClr val="FFE699"/>
                </a:solidFill>
              </a:ln>
            </p:spPr>
            <p:txBody>
              <a:bodyPr wrap="square" rtlCol="0" anchor="ctr">
                <a:spAutoFit/>
              </a:bodyPr>
              <a:lstStyle/>
              <a:p>
                <a:r>
                  <a:rPr lang="en-GB">
                    <a:latin typeface="Segoe UI" panose="020B0502040204020203" pitchFamily="34" charset="0"/>
                    <a:cs typeface="Segoe UI" panose="020B0502040204020203" pitchFamily="34" charset="0"/>
                  </a:rPr>
                  <a:t>Before saving your custom map, don’t forget to give it a name! </a:t>
                </a:r>
                <a:endParaRPr lang="en-US">
                  <a:latin typeface="Segoe UI" panose="020B0502040204020203" pitchFamily="34" charset="0"/>
                  <a:cs typeface="Segoe UI" panose="020B0502040204020203" pitchFamily="34" charset="0"/>
                </a:endParaRPr>
              </a:p>
            </p:txBody>
          </p:sp>
        </p:grpSp>
        <p:pic>
          <p:nvPicPr>
            <p:cNvPr id="10" name="Graphic 9" descr="Touchscreen with solid fill">
              <a:extLst>
                <a:ext uri="{FF2B5EF4-FFF2-40B4-BE49-F238E27FC236}">
                  <a16:creationId xmlns:a16="http://schemas.microsoft.com/office/drawing/2014/main" id="{21BE40AA-14A1-5F6D-FCD2-7AB7792D51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946" y="3394151"/>
              <a:ext cx="748222" cy="884424"/>
            </a:xfrm>
            <a:prstGeom prst="rect">
              <a:avLst/>
            </a:prstGeom>
          </p:spPr>
        </p:pic>
      </p:grpSp>
      <p:cxnSp>
        <p:nvCxnSpPr>
          <p:cNvPr id="14" name="Straight Connector 21">
            <a:extLst>
              <a:ext uri="{FF2B5EF4-FFF2-40B4-BE49-F238E27FC236}">
                <a16:creationId xmlns:a16="http://schemas.microsoft.com/office/drawing/2014/main" id="{65BEC6BB-1797-AB0B-E04F-9CA5D33DB155}"/>
              </a:ext>
            </a:extLst>
          </p:cNvPr>
          <p:cNvCxnSpPr>
            <a:cxnSpLocks/>
            <a:endCxn id="2" idx="1"/>
          </p:cNvCxnSpPr>
          <p:nvPr/>
        </p:nvCxnSpPr>
        <p:spPr>
          <a:xfrm flipV="1">
            <a:off x="3001184" y="1775094"/>
            <a:ext cx="3495650" cy="2410018"/>
          </a:xfrm>
          <a:prstGeom prst="curvedConnector3">
            <a:avLst>
              <a:gd name="adj1" fmla="val 50000"/>
            </a:avLst>
          </a:prstGeom>
          <a:ln w="38100">
            <a:solidFill>
              <a:srgbClr val="FFD966"/>
            </a:solidFill>
            <a:prstDash val="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C452E7-8B0D-BFF4-FE46-E5F9FC9597A3}"/>
              </a:ext>
            </a:extLst>
          </p:cNvPr>
          <p:cNvGrpSpPr/>
          <p:nvPr/>
        </p:nvGrpSpPr>
        <p:grpSpPr>
          <a:xfrm>
            <a:off x="7199365" y="4159616"/>
            <a:ext cx="3938805" cy="1372393"/>
            <a:chOff x="4827453" y="4208085"/>
            <a:chExt cx="6074586" cy="1183177"/>
          </a:xfrm>
          <a:solidFill>
            <a:srgbClr val="93FFE8">
              <a:alpha val="85098"/>
            </a:srgbClr>
          </a:solidFill>
        </p:grpSpPr>
        <p:grpSp>
          <p:nvGrpSpPr>
            <p:cNvPr id="20" name="Group 19">
              <a:extLst>
                <a:ext uri="{FF2B5EF4-FFF2-40B4-BE49-F238E27FC236}">
                  <a16:creationId xmlns:a16="http://schemas.microsoft.com/office/drawing/2014/main" id="{2D6729CF-819F-FB7E-C0E7-9B45A27F424D}"/>
                </a:ext>
              </a:extLst>
            </p:cNvPr>
            <p:cNvGrpSpPr/>
            <p:nvPr/>
          </p:nvGrpSpPr>
          <p:grpSpPr>
            <a:xfrm>
              <a:off x="4827453" y="4208085"/>
              <a:ext cx="6074586" cy="1183177"/>
              <a:chOff x="937430" y="4917264"/>
              <a:chExt cx="9306165" cy="1064409"/>
            </a:xfrm>
            <a:grpFill/>
          </p:grpSpPr>
          <p:sp>
            <p:nvSpPr>
              <p:cNvPr id="22" name="Rectangle: Rounded Corners 21">
                <a:extLst>
                  <a:ext uri="{FF2B5EF4-FFF2-40B4-BE49-F238E27FC236}">
                    <a16:creationId xmlns:a16="http://schemas.microsoft.com/office/drawing/2014/main" id="{9C4C8315-8D60-01A6-FEA4-72C9FD684410}"/>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B8418FE-B2E1-71FF-D8CD-E99EE8898BFA}"/>
                  </a:ext>
                </a:extLst>
              </p:cNvPr>
              <p:cNvSpPr txBox="1"/>
              <p:nvPr/>
            </p:nvSpPr>
            <p:spPr>
              <a:xfrm>
                <a:off x="2546231" y="4983987"/>
                <a:ext cx="7536106" cy="930959"/>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Tasks that are dependent on </a:t>
                </a:r>
                <a:r>
                  <a:rPr lang="en-GB">
                    <a:latin typeface="Segoe UI"/>
                    <a:ea typeface="Calibri"/>
                    <a:cs typeface="Segoe UI"/>
                  </a:rPr>
                  <a:t>a </a:t>
                </a:r>
                <a:r>
                  <a:rPr lang="en-GB">
                    <a:effectLst/>
                    <a:latin typeface="Segoe UI"/>
                    <a:ea typeface="Calibri"/>
                    <a:cs typeface="Segoe UI"/>
                  </a:rPr>
                  <a:t>previous task are greyed-out till the previous task is completed. </a:t>
                </a:r>
                <a:endParaRPr lang="en-US">
                  <a:effectLst/>
                  <a:latin typeface="Segoe UI"/>
                  <a:ea typeface="Calibri"/>
                  <a:cs typeface="Segoe UI"/>
                </a:endParaRPr>
              </a:p>
            </p:txBody>
          </p:sp>
        </p:grpSp>
        <p:pic>
          <p:nvPicPr>
            <p:cNvPr id="21" name="Graphic 20" descr="Lightbulb with solid fill">
              <a:extLst>
                <a:ext uri="{FF2B5EF4-FFF2-40B4-BE49-F238E27FC236}">
                  <a16:creationId xmlns:a16="http://schemas.microsoft.com/office/drawing/2014/main" id="{92F96203-9214-503D-D75D-C92686BBEB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5638" y="4530647"/>
              <a:ext cx="985123" cy="538048"/>
            </a:xfrm>
            <a:prstGeom prst="rect">
              <a:avLst/>
            </a:prstGeom>
          </p:spPr>
        </p:pic>
      </p:grpSp>
      <p:sp>
        <p:nvSpPr>
          <p:cNvPr id="2" name="Rectangle: Rounded Corners 1">
            <a:extLst>
              <a:ext uri="{FF2B5EF4-FFF2-40B4-BE49-F238E27FC236}">
                <a16:creationId xmlns:a16="http://schemas.microsoft.com/office/drawing/2014/main" id="{8E4CB130-F030-CDA2-C6D8-4C7D914C3BB9}"/>
              </a:ext>
            </a:extLst>
          </p:cNvPr>
          <p:cNvSpPr/>
          <p:nvPr/>
        </p:nvSpPr>
        <p:spPr>
          <a:xfrm>
            <a:off x="6496834" y="1560443"/>
            <a:ext cx="2099938" cy="429301"/>
          </a:xfrm>
          <a:prstGeom prst="roundRect">
            <a:avLst/>
          </a:prstGeom>
          <a:solidFill>
            <a:srgbClr val="FFE699">
              <a:alpha val="41000"/>
            </a:srgbClr>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77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624278C9-6FB9-11DB-33EC-B2E898D6317C}"/>
              </a:ext>
            </a:extLst>
          </p:cNvPr>
          <p:cNvGrpSpPr/>
          <p:nvPr/>
        </p:nvGrpSpPr>
        <p:grpSpPr>
          <a:xfrm>
            <a:off x="-291005" y="1344700"/>
            <a:ext cx="6258172" cy="591842"/>
            <a:chOff x="-30584" y="986494"/>
            <a:chExt cx="5320002" cy="591842"/>
          </a:xfrm>
        </p:grpSpPr>
        <p:sp>
          <p:nvSpPr>
            <p:cNvPr id="7" name="Rectangle: Rounded Corners 6">
              <a:extLst>
                <a:ext uri="{FF2B5EF4-FFF2-40B4-BE49-F238E27FC236}">
                  <a16:creationId xmlns:a16="http://schemas.microsoft.com/office/drawing/2014/main" id="{D6ADCD88-BAB4-9BBD-C029-340BEFF29E2C}"/>
                </a:ext>
              </a:extLst>
            </p:cNvPr>
            <p:cNvSpPr/>
            <p:nvPr/>
          </p:nvSpPr>
          <p:spPr>
            <a:xfrm>
              <a:off x="-30584" y="986494"/>
              <a:ext cx="532000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6F859E-ED93-1EF1-DBA5-99F32B3747F1}"/>
                </a:ext>
              </a:extLst>
            </p:cNvPr>
            <p:cNvSpPr txBox="1"/>
            <p:nvPr/>
          </p:nvSpPr>
          <p:spPr>
            <a:xfrm>
              <a:off x="869018" y="1097749"/>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What are the target skills?</a:t>
              </a:r>
              <a:endParaRPr lang="en-US" b="1">
                <a:latin typeface="Segoe UI" panose="020B0502040204020203" pitchFamily="34" charset="0"/>
                <a:cs typeface="Segoe UI" panose="020B0502040204020203" pitchFamily="34" charset="0"/>
              </a:endParaRPr>
            </a:p>
          </p:txBody>
        </p:sp>
      </p:grpSp>
      <p:graphicFrame>
        <p:nvGraphicFramePr>
          <p:cNvPr id="5" name="Diagram 4">
            <a:extLst>
              <a:ext uri="{FF2B5EF4-FFF2-40B4-BE49-F238E27FC236}">
                <a16:creationId xmlns:a16="http://schemas.microsoft.com/office/drawing/2014/main" id="{D8A78C3D-2986-22EA-D48F-FB63856CA75D}"/>
              </a:ext>
            </a:extLst>
          </p:cNvPr>
          <p:cNvGraphicFramePr/>
          <p:nvPr>
            <p:extLst>
              <p:ext uri="{D42A27DB-BD31-4B8C-83A1-F6EECF244321}">
                <p14:modId xmlns:p14="http://schemas.microsoft.com/office/powerpoint/2010/main" val="728780897"/>
              </p:ext>
            </p:extLst>
          </p:nvPr>
        </p:nvGraphicFramePr>
        <p:xfrm>
          <a:off x="1669774" y="2650575"/>
          <a:ext cx="8855765" cy="3101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3EAE441-1D6A-514A-9BB1-57537808769A}"/>
              </a:ext>
            </a:extLst>
          </p:cNvPr>
          <p:cNvSpPr txBox="1"/>
          <p:nvPr/>
        </p:nvSpPr>
        <p:spPr>
          <a:xfrm>
            <a:off x="1190567" y="2271303"/>
            <a:ext cx="5816521" cy="369332"/>
          </a:xfrm>
          <a:prstGeom prst="rect">
            <a:avLst/>
          </a:prstGeom>
          <a:noFill/>
        </p:spPr>
        <p:txBody>
          <a:bodyPr wrap="square" rtlCol="0">
            <a:spAutoFit/>
          </a:bodyPr>
          <a:lstStyle/>
          <a:p>
            <a:r>
              <a:rPr lang="en-GB">
                <a:latin typeface="Segoe UI" panose="020B0502040204020203" pitchFamily="34" charset="0"/>
                <a:cs typeface="Segoe UI" panose="020B0502040204020203" pitchFamily="34" charset="0"/>
              </a:rPr>
              <a:t>Karel aims for students to learn and demonstrate…</a:t>
            </a:r>
            <a:endParaRPr lang="en-US">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7AA98B0-9BE1-DD68-A508-82033131EB8F}"/>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8526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1885361"/>
            <a:ext cx="10179394" cy="3659405"/>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58955"/>
              <a:ext cx="5930602" cy="78553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Using the Karel </a:t>
              </a:r>
              <a:r>
                <a:rPr lang="en-GB" sz="2400" b="1" err="1">
                  <a:effectLst>
                    <a:outerShdw blurRad="38100" dist="38100" dir="2700000" algn="tl">
                      <a:srgbClr val="000000">
                        <a:alpha val="43137"/>
                      </a:srgbClr>
                    </a:outerShdw>
                  </a:effectLst>
                  <a:latin typeface="Segoe UI"/>
                  <a:cs typeface="Segoe UI"/>
                </a:rPr>
                <a:t>Customiser</a:t>
              </a:r>
              <a:r>
                <a:rPr lang="en-GB" sz="2400" b="1">
                  <a:effectLst>
                    <a:outerShdw blurRad="38100" dist="38100" dir="2700000" algn="tl">
                      <a:srgbClr val="000000">
                        <a:alpha val="43137"/>
                      </a:srgbClr>
                    </a:outerShdw>
                  </a:effectLst>
                  <a:latin typeface="Segoe UI"/>
                  <a:cs typeface="Segoe UI"/>
                </a:rPr>
                <a:t> Tool, which of the following can you NOT do as a teacher?</a:t>
              </a:r>
            </a:p>
          </p:txBody>
        </p:sp>
      </p:grpSp>
      <p:sp>
        <p:nvSpPr>
          <p:cNvPr id="3" name="TextBox 2">
            <a:extLst>
              <a:ext uri="{FF2B5EF4-FFF2-40B4-BE49-F238E27FC236}">
                <a16:creationId xmlns:a16="http://schemas.microsoft.com/office/drawing/2014/main" id="{5F0006D3-35D3-2FA4-9B0A-7A5ACB3D61B3}"/>
              </a:ext>
            </a:extLst>
          </p:cNvPr>
          <p:cNvSpPr txBox="1"/>
          <p:nvPr/>
        </p:nvSpPr>
        <p:spPr>
          <a:xfrm>
            <a:off x="1511753" y="3239754"/>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Build a new task</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239754"/>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Build a new map</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153907"/>
            <a:ext cx="4320296" cy="919401"/>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Adjust the complexity of a custom task</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153907"/>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Remove an expert task</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1844545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1906621"/>
            <a:ext cx="10179394" cy="3628418"/>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F0006D3-35D3-2FA4-9B0A-7A5ACB3D61B3}"/>
              </a:ext>
            </a:extLst>
          </p:cNvPr>
          <p:cNvSpPr txBox="1"/>
          <p:nvPr/>
        </p:nvSpPr>
        <p:spPr>
          <a:xfrm>
            <a:off x="1511753" y="3239754"/>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Build a new task</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239754"/>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Build a new map</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153907"/>
            <a:ext cx="4320296" cy="919401"/>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Adjust the complexity of a custom task</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153907"/>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Remove an expert task</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6438" y="4426455"/>
            <a:ext cx="2772897" cy="2773680"/>
          </a:xfrm>
          <a:prstGeom prst="rect">
            <a:avLst/>
          </a:prstGeom>
        </p:spPr>
      </p:pic>
      <p:sp>
        <p:nvSpPr>
          <p:cNvPr id="11" name="Rectangle 10">
            <a:extLst>
              <a:ext uri="{FF2B5EF4-FFF2-40B4-BE49-F238E27FC236}">
                <a16:creationId xmlns:a16="http://schemas.microsoft.com/office/drawing/2014/main" id="{7C790083-145D-0B90-0EC5-DD664481AAD9}"/>
              </a:ext>
            </a:extLst>
          </p:cNvPr>
          <p:cNvSpPr/>
          <p:nvPr/>
        </p:nvSpPr>
        <p:spPr>
          <a:xfrm>
            <a:off x="1403708" y="2121219"/>
            <a:ext cx="9384583" cy="947476"/>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Using the Karel </a:t>
            </a:r>
            <a:r>
              <a:rPr lang="en-GB" sz="2400" b="1" err="1">
                <a:effectLst>
                  <a:outerShdw blurRad="38100" dist="38100" dir="2700000" algn="tl">
                    <a:srgbClr val="000000">
                      <a:alpha val="43137"/>
                    </a:srgbClr>
                  </a:outerShdw>
                </a:effectLst>
                <a:latin typeface="Segoe UI"/>
                <a:cs typeface="Segoe UI"/>
              </a:rPr>
              <a:t>Customiser</a:t>
            </a:r>
            <a:r>
              <a:rPr lang="en-GB" sz="2400" b="1">
                <a:effectLst>
                  <a:outerShdw blurRad="38100" dist="38100" dir="2700000" algn="tl">
                    <a:srgbClr val="000000">
                      <a:alpha val="43137"/>
                    </a:srgbClr>
                  </a:outerShdw>
                </a:effectLst>
                <a:latin typeface="Segoe UI"/>
                <a:cs typeface="Segoe UI"/>
              </a:rPr>
              <a:t> Tool, which of the following can you NOT do as a teacher?</a:t>
            </a:r>
          </a:p>
        </p:txBody>
      </p:sp>
    </p:spTree>
    <p:extLst>
      <p:ext uri="{BB962C8B-B14F-4D97-AF65-F5344CB8AC3E}">
        <p14:creationId xmlns:p14="http://schemas.microsoft.com/office/powerpoint/2010/main" val="39923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1833329"/>
            <a:ext cx="10179394" cy="3837924"/>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82606" y="1846743"/>
              <a:ext cx="5930602" cy="1240846"/>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have created two custom tasks A and B and you want to create a Karel Map in which task B can be unlocked only after task A is successfully completed. Which of the following would you use?</a:t>
              </a:r>
            </a:p>
          </p:txBody>
        </p:sp>
      </p:grpSp>
      <p:sp>
        <p:nvSpPr>
          <p:cNvPr id="14" name="TextBox 13">
            <a:extLst>
              <a:ext uri="{FF2B5EF4-FFF2-40B4-BE49-F238E27FC236}">
                <a16:creationId xmlns:a16="http://schemas.microsoft.com/office/drawing/2014/main" id="{70B92EB1-7A4B-4C6C-B4D1-2E401C3AE03F}"/>
              </a:ext>
            </a:extLst>
          </p:cNvPr>
          <p:cNvSpPr txBox="1"/>
          <p:nvPr/>
        </p:nvSpPr>
        <p:spPr>
          <a:xfrm>
            <a:off x="1487781" y="377384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Grey-out feature</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2D856F85-657C-062C-44C4-C8A53D5A7EB9}"/>
              </a:ext>
            </a:extLst>
          </p:cNvPr>
          <p:cNvSpPr txBox="1"/>
          <p:nvPr/>
        </p:nvSpPr>
        <p:spPr>
          <a:xfrm>
            <a:off x="6250446" y="3773179"/>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Arrow feature</a:t>
            </a:r>
            <a:endParaRPr lang="en-US" sz="2400">
              <a:latin typeface="Segoe UI Light"/>
              <a:ea typeface="Calibri"/>
              <a:cs typeface="Segoe UI"/>
            </a:endParaRPr>
          </a:p>
        </p:txBody>
      </p:sp>
      <p:sp>
        <p:nvSpPr>
          <p:cNvPr id="16" name="TextBox 15">
            <a:extLst>
              <a:ext uri="{FF2B5EF4-FFF2-40B4-BE49-F238E27FC236}">
                <a16:creationId xmlns:a16="http://schemas.microsoft.com/office/drawing/2014/main" id="{185341F7-A973-3189-791A-1CEBDA046403}"/>
              </a:ext>
            </a:extLst>
          </p:cNvPr>
          <p:cNvSpPr txBox="1"/>
          <p:nvPr/>
        </p:nvSpPr>
        <p:spPr>
          <a:xfrm>
            <a:off x="1511753" y="46873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Create different levels for A &amp; B</a:t>
            </a:r>
            <a:endParaRPr lang="en-US" sz="2400">
              <a:latin typeface="Segoe UI Light"/>
              <a:ea typeface="Calibri"/>
              <a:cs typeface="Segoe UI"/>
            </a:endParaRPr>
          </a:p>
        </p:txBody>
      </p:sp>
      <p:sp>
        <p:nvSpPr>
          <p:cNvPr id="17" name="TextBox 16">
            <a:extLst>
              <a:ext uri="{FF2B5EF4-FFF2-40B4-BE49-F238E27FC236}">
                <a16:creationId xmlns:a16="http://schemas.microsoft.com/office/drawing/2014/main" id="{84FB048E-313D-EEFE-6C30-C356626CD29F}"/>
              </a:ext>
            </a:extLst>
          </p:cNvPr>
          <p:cNvSpPr txBox="1"/>
          <p:nvPr/>
        </p:nvSpPr>
        <p:spPr>
          <a:xfrm>
            <a:off x="6250446" y="46873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None of the above</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439804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1833329"/>
            <a:ext cx="10179394" cy="3837924"/>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82606" y="1846743"/>
              <a:ext cx="5930602" cy="1240846"/>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have created two custom tasks A and B and you want to create a Karel Map in which task B can be unlocked only after task A is successfully completed. Which of the following would you use?</a:t>
              </a:r>
            </a:p>
          </p:txBody>
        </p:sp>
      </p:grpSp>
      <p:sp>
        <p:nvSpPr>
          <p:cNvPr id="14" name="TextBox 13">
            <a:extLst>
              <a:ext uri="{FF2B5EF4-FFF2-40B4-BE49-F238E27FC236}">
                <a16:creationId xmlns:a16="http://schemas.microsoft.com/office/drawing/2014/main" id="{70B92EB1-7A4B-4C6C-B4D1-2E401C3AE03F}"/>
              </a:ext>
            </a:extLst>
          </p:cNvPr>
          <p:cNvSpPr txBox="1"/>
          <p:nvPr/>
        </p:nvSpPr>
        <p:spPr>
          <a:xfrm>
            <a:off x="1487781" y="377384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Grey-out feature</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2D856F85-657C-062C-44C4-C8A53D5A7EB9}"/>
              </a:ext>
            </a:extLst>
          </p:cNvPr>
          <p:cNvSpPr txBox="1"/>
          <p:nvPr/>
        </p:nvSpPr>
        <p:spPr>
          <a:xfrm>
            <a:off x="6250446" y="3773179"/>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Arrow feature</a:t>
            </a:r>
            <a:endParaRPr lang="en-US" sz="2400">
              <a:latin typeface="Segoe UI Light"/>
              <a:ea typeface="Calibri"/>
              <a:cs typeface="Segoe UI"/>
            </a:endParaRPr>
          </a:p>
        </p:txBody>
      </p:sp>
      <p:sp>
        <p:nvSpPr>
          <p:cNvPr id="16" name="TextBox 15">
            <a:extLst>
              <a:ext uri="{FF2B5EF4-FFF2-40B4-BE49-F238E27FC236}">
                <a16:creationId xmlns:a16="http://schemas.microsoft.com/office/drawing/2014/main" id="{185341F7-A973-3189-791A-1CEBDA046403}"/>
              </a:ext>
            </a:extLst>
          </p:cNvPr>
          <p:cNvSpPr txBox="1"/>
          <p:nvPr/>
        </p:nvSpPr>
        <p:spPr>
          <a:xfrm>
            <a:off x="1511753" y="46873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Create different levels for A &amp; B</a:t>
            </a:r>
            <a:endParaRPr lang="en-US" sz="2400">
              <a:latin typeface="Segoe UI Light"/>
              <a:ea typeface="Calibri"/>
              <a:cs typeface="Segoe UI"/>
            </a:endParaRPr>
          </a:p>
        </p:txBody>
      </p:sp>
      <p:sp>
        <p:nvSpPr>
          <p:cNvPr id="17" name="TextBox 16">
            <a:extLst>
              <a:ext uri="{FF2B5EF4-FFF2-40B4-BE49-F238E27FC236}">
                <a16:creationId xmlns:a16="http://schemas.microsoft.com/office/drawing/2014/main" id="{84FB048E-313D-EEFE-6C30-C356626CD29F}"/>
              </a:ext>
            </a:extLst>
          </p:cNvPr>
          <p:cNvSpPr txBox="1"/>
          <p:nvPr/>
        </p:nvSpPr>
        <p:spPr>
          <a:xfrm>
            <a:off x="6250446" y="46873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None of the above</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394726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3!</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71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4762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692591" y="2659225"/>
            <a:ext cx="6558145" cy="1569660"/>
          </a:xfrm>
          <a:prstGeom prst="rect">
            <a:avLst/>
          </a:prstGeom>
          <a:noFill/>
        </p:spPr>
        <p:txBody>
          <a:bodyPr wrap="square" lIns="91440" tIns="45720" rIns="91440" bIns="45720" rtlCol="0" anchor="t">
            <a:spAutoFit/>
          </a:bodyPr>
          <a:lstStyle/>
          <a:p>
            <a:pPr algn="ctr"/>
            <a:r>
              <a:rPr lang="en-US" sz="4800" b="1">
                <a:solidFill>
                  <a:schemeClr val="bg1"/>
                </a:solidFill>
                <a:latin typeface="Segoe UI" panose="020B0502040204020203" pitchFamily="34" charset="0"/>
                <a:cs typeface="Segoe UI" panose="020B0502040204020203" pitchFamily="34" charset="0"/>
              </a:rPr>
              <a:t>How can I view students’ progress?</a:t>
            </a:r>
          </a:p>
        </p:txBody>
      </p:sp>
      <p:grpSp>
        <p:nvGrpSpPr>
          <p:cNvPr id="8" name="Group 7">
            <a:extLst>
              <a:ext uri="{FF2B5EF4-FFF2-40B4-BE49-F238E27FC236}">
                <a16:creationId xmlns:a16="http://schemas.microsoft.com/office/drawing/2014/main" id="{31AC068A-7073-AD79-02E3-31498DB173DA}"/>
              </a:ext>
            </a:extLst>
          </p:cNvPr>
          <p:cNvGrpSpPr/>
          <p:nvPr/>
        </p:nvGrpSpPr>
        <p:grpSpPr>
          <a:xfrm>
            <a:off x="5684520" y="1643225"/>
            <a:ext cx="822960" cy="863600"/>
            <a:chOff x="219355" y="1005517"/>
            <a:chExt cx="822960" cy="863600"/>
          </a:xfrm>
        </p:grpSpPr>
        <p:sp>
          <p:nvSpPr>
            <p:cNvPr id="9" name="Text Placeholder 2">
              <a:extLst>
                <a:ext uri="{FF2B5EF4-FFF2-40B4-BE49-F238E27FC236}">
                  <a16:creationId xmlns:a16="http://schemas.microsoft.com/office/drawing/2014/main" id="{99BAC16F-00B6-5922-3DB8-C573D5947331}"/>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4</a:t>
              </a:r>
            </a:p>
          </p:txBody>
        </p:sp>
        <p:sp>
          <p:nvSpPr>
            <p:cNvPr id="12" name="Flowchart: Connector 11">
              <a:extLst>
                <a:ext uri="{FF2B5EF4-FFF2-40B4-BE49-F238E27FC236}">
                  <a16:creationId xmlns:a16="http://schemas.microsoft.com/office/drawing/2014/main" id="{C551F193-5623-A388-389F-8F50EDAEDD56}"/>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A81E873-27F4-70A0-D37C-F7F5F079003E}"/>
              </a:ext>
            </a:extLst>
          </p:cNvPr>
          <p:cNvGrpSpPr/>
          <p:nvPr/>
        </p:nvGrpSpPr>
        <p:grpSpPr>
          <a:xfrm>
            <a:off x="9061398" y="2982885"/>
            <a:ext cx="1260631" cy="914400"/>
            <a:chOff x="4688792" y="5539035"/>
            <a:chExt cx="1260631" cy="914400"/>
          </a:xfrm>
        </p:grpSpPr>
        <p:sp>
          <p:nvSpPr>
            <p:cNvPr id="15" name="Half Frame 14">
              <a:extLst>
                <a:ext uri="{FF2B5EF4-FFF2-40B4-BE49-F238E27FC236}">
                  <a16:creationId xmlns:a16="http://schemas.microsoft.com/office/drawing/2014/main" id="{66DC142F-C4A8-16D8-34CA-EAC01063FB5A}"/>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Half Frame 15">
              <a:extLst>
                <a:ext uri="{FF2B5EF4-FFF2-40B4-BE49-F238E27FC236}">
                  <a16:creationId xmlns:a16="http://schemas.microsoft.com/office/drawing/2014/main" id="{A38A097D-A069-44D7-75AB-72B62C618E1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 name="Group 1">
            <a:extLst>
              <a:ext uri="{FF2B5EF4-FFF2-40B4-BE49-F238E27FC236}">
                <a16:creationId xmlns:a16="http://schemas.microsoft.com/office/drawing/2014/main" id="{86BA79D3-A2FC-660A-2EFE-1CC51D4D7B01}"/>
              </a:ext>
            </a:extLst>
          </p:cNvPr>
          <p:cNvGrpSpPr/>
          <p:nvPr/>
        </p:nvGrpSpPr>
        <p:grpSpPr>
          <a:xfrm>
            <a:off x="4282645" y="5146041"/>
            <a:ext cx="3213100" cy="587223"/>
            <a:chOff x="5438275" y="4554732"/>
            <a:chExt cx="1954443" cy="587223"/>
          </a:xfrm>
        </p:grpSpPr>
        <p:sp>
          <p:nvSpPr>
            <p:cNvPr id="3" name="Rectangle: Rounded Corners 2">
              <a:hlinkClick r:id="rId4" action="ppaction://hlinksldjump"/>
              <a:extLst>
                <a:ext uri="{FF2B5EF4-FFF2-40B4-BE49-F238E27FC236}">
                  <a16:creationId xmlns:a16="http://schemas.microsoft.com/office/drawing/2014/main" id="{D240B481-0E24-8088-B4FB-306663027528}"/>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6" name="Graphic 5" descr="Home with solid fill">
              <a:extLst>
                <a:ext uri="{FF2B5EF4-FFF2-40B4-BE49-F238E27FC236}">
                  <a16:creationId xmlns:a16="http://schemas.microsoft.com/office/drawing/2014/main" id="{C890B4E3-DA99-AF28-2200-365D18A901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3486517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88515" y="1762672"/>
            <a:ext cx="6768188" cy="3583835"/>
          </a:xfrm>
          <a:prstGeom prst="roundRect">
            <a:avLst/>
          </a:prstGeom>
          <a:noFill/>
          <a:ln w="38100">
            <a:solidFill>
              <a:srgbClr val="2D2FD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B405456-9C77-9328-99DC-E1E9D77F6036}"/>
              </a:ext>
            </a:extLst>
          </p:cNvPr>
          <p:cNvSpPr txBox="1"/>
          <p:nvPr/>
        </p:nvSpPr>
        <p:spPr>
          <a:xfrm>
            <a:off x="909978" y="1239452"/>
            <a:ext cx="2979554" cy="954107"/>
          </a:xfrm>
          <a:prstGeom prst="rect">
            <a:avLst/>
          </a:prstGeom>
          <a:noFill/>
        </p:spPr>
        <p:txBody>
          <a:bodyPr wrap="square" rtlCol="0">
            <a:spAutoFit/>
          </a:bodyPr>
          <a:lstStyle/>
          <a:p>
            <a:pPr algn="r"/>
            <a:r>
              <a:rPr lang="en-GB" sz="2800" b="1">
                <a:solidFill>
                  <a:srgbClr val="2D2FDE"/>
                </a:solidFill>
                <a:latin typeface="Segoe UI" panose="020B0502040204020203" pitchFamily="34" charset="0"/>
                <a:cs typeface="Segoe UI" panose="020B0502040204020203" pitchFamily="34" charset="0"/>
              </a:rPr>
              <a:t>Live Monitoring View</a:t>
            </a:r>
          </a:p>
        </p:txBody>
      </p:sp>
      <p:grpSp>
        <p:nvGrpSpPr>
          <p:cNvPr id="11" name="Group 10"/>
          <p:cNvGrpSpPr/>
          <p:nvPr/>
        </p:nvGrpSpPr>
        <p:grpSpPr>
          <a:xfrm>
            <a:off x="569105" y="3269821"/>
            <a:ext cx="4061617" cy="3078553"/>
            <a:chOff x="175998" y="1708110"/>
            <a:chExt cx="6583535" cy="3033952"/>
          </a:xfrm>
        </p:grpSpPr>
        <p:sp>
          <p:nvSpPr>
            <p:cNvPr id="12" name="Rounded Rectangle 11"/>
            <p:cNvSpPr/>
            <p:nvPr/>
          </p:nvSpPr>
          <p:spPr>
            <a:xfrm>
              <a:off x="326648" y="1708110"/>
              <a:ext cx="6432885" cy="3033952"/>
            </a:xfrm>
            <a:prstGeom prst="roundRect">
              <a:avLst>
                <a:gd name="adj" fmla="val 27351"/>
              </a:avLst>
            </a:prstGeom>
            <a:solidFill>
              <a:srgbClr val="2E3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5998" y="2117976"/>
              <a:ext cx="6165827" cy="2214219"/>
            </a:xfrm>
            <a:prstGeom prst="rect">
              <a:avLst/>
            </a:prstGeom>
          </p:spPr>
          <p:txBody>
            <a:bodyPr wrap="square" lIns="91440" tIns="45720" rIns="91440" bIns="45720" anchor="t">
              <a:spAutoFit/>
            </a:bodyPr>
            <a:lstStyle/>
            <a:p>
              <a:pPr lvl="1" algn="ctr"/>
              <a:r>
                <a:rPr lang="en-GB" sz="2000">
                  <a:solidFill>
                    <a:schemeClr val="bg1"/>
                  </a:solidFill>
                  <a:latin typeface="Segoe UI" panose="020B0502040204020203" pitchFamily="34" charset="0"/>
                  <a:cs typeface="Segoe UI" panose="020B0502040204020203" pitchFamily="34" charset="0"/>
                </a:rPr>
                <a:t>The live-monitoring view shows the performance of all students across the different tasks within a map. You can quickly evaluate students timing and engagement.</a:t>
              </a:r>
            </a:p>
          </p:txBody>
        </p:sp>
      </p:grpSp>
      <p:sp>
        <p:nvSpPr>
          <p:cNvPr id="4" name="Rectangle: Rounded Corners 3">
            <a:extLst>
              <a:ext uri="{FF2B5EF4-FFF2-40B4-BE49-F238E27FC236}">
                <a16:creationId xmlns:a16="http://schemas.microsoft.com/office/drawing/2014/main" id="{60387F54-9703-3C2A-DF78-0F39125597E0}"/>
              </a:ext>
            </a:extLst>
          </p:cNvPr>
          <p:cNvSpPr/>
          <p:nvPr/>
        </p:nvSpPr>
        <p:spPr>
          <a:xfrm>
            <a:off x="8743407" y="2554780"/>
            <a:ext cx="494887" cy="342206"/>
          </a:xfrm>
          <a:prstGeom prst="roundRect">
            <a:avLst/>
          </a:prstGeom>
          <a:solidFill>
            <a:srgbClr val="93FF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A3BD802-A185-33E2-75B4-FCA5553D61BC}"/>
              </a:ext>
            </a:extLst>
          </p:cNvPr>
          <p:cNvGrpSpPr/>
          <p:nvPr/>
        </p:nvGrpSpPr>
        <p:grpSpPr>
          <a:xfrm>
            <a:off x="4472609" y="1162874"/>
            <a:ext cx="7057345" cy="2266126"/>
            <a:chOff x="1540860" y="2635849"/>
            <a:chExt cx="9740348" cy="2754051"/>
          </a:xfrm>
        </p:grpSpPr>
        <p:pic>
          <p:nvPicPr>
            <p:cNvPr id="6" name="Picture 5">
              <a:extLst>
                <a:ext uri="{FF2B5EF4-FFF2-40B4-BE49-F238E27FC236}">
                  <a16:creationId xmlns:a16="http://schemas.microsoft.com/office/drawing/2014/main" id="{B6924D8B-FF6C-8788-A133-5A8FF51ADCB3}"/>
                </a:ext>
              </a:extLst>
            </p:cNvPr>
            <p:cNvPicPr>
              <a:picLocks noChangeAspect="1"/>
            </p:cNvPicPr>
            <p:nvPr/>
          </p:nvPicPr>
          <p:blipFill>
            <a:blip r:embed="rId3"/>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6616D55D-E48F-B87D-482E-B27BBB3EBFB7}"/>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Moves Forward</a:t>
              </a:r>
              <a:endParaRPr lang="en-US" sz="1100">
                <a:solidFill>
                  <a:schemeClr val="tx1"/>
                </a:solidFill>
              </a:endParaRPr>
            </a:p>
          </p:txBody>
        </p:sp>
        <p:sp>
          <p:nvSpPr>
            <p:cNvPr id="18" name="Rectangle 17">
              <a:extLst>
                <a:ext uri="{FF2B5EF4-FFF2-40B4-BE49-F238E27FC236}">
                  <a16:creationId xmlns:a16="http://schemas.microsoft.com/office/drawing/2014/main" id="{D7A0B7FB-1ED4-75CD-0FFF-14D3F545D80C}"/>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Left</a:t>
              </a:r>
              <a:endParaRPr lang="en-US" sz="1100">
                <a:solidFill>
                  <a:schemeClr val="tx1"/>
                </a:solidFill>
              </a:endParaRPr>
            </a:p>
          </p:txBody>
        </p:sp>
        <p:sp>
          <p:nvSpPr>
            <p:cNvPr id="20" name="Rectangle 19">
              <a:extLst>
                <a:ext uri="{FF2B5EF4-FFF2-40B4-BE49-F238E27FC236}">
                  <a16:creationId xmlns:a16="http://schemas.microsoft.com/office/drawing/2014/main" id="{E89D4456-DC14-660D-91DD-7E86665DB9C5}"/>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Picks Up Stones</a:t>
              </a:r>
              <a:endParaRPr lang="en-US" sz="1100">
                <a:solidFill>
                  <a:schemeClr val="tx1"/>
                </a:solidFill>
              </a:endParaRPr>
            </a:p>
          </p:txBody>
        </p:sp>
        <p:sp>
          <p:nvSpPr>
            <p:cNvPr id="21" name="Rectangle 20">
              <a:extLst>
                <a:ext uri="{FF2B5EF4-FFF2-40B4-BE49-F238E27FC236}">
                  <a16:creationId xmlns:a16="http://schemas.microsoft.com/office/drawing/2014/main" id="{5A7BF39E-E1B0-F350-D2BD-BD5070236CE5}"/>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Places Stones</a:t>
              </a:r>
              <a:endParaRPr lang="en-US" sz="1100">
                <a:solidFill>
                  <a:schemeClr val="tx1"/>
                </a:solidFill>
              </a:endParaRPr>
            </a:p>
          </p:txBody>
        </p:sp>
        <p:sp>
          <p:nvSpPr>
            <p:cNvPr id="22" name="Rectangle 21">
              <a:extLst>
                <a:ext uri="{FF2B5EF4-FFF2-40B4-BE49-F238E27FC236}">
                  <a16:creationId xmlns:a16="http://schemas.microsoft.com/office/drawing/2014/main" id="{B79A71D0-CB88-C63C-F16E-50AB7D83F8AD}"/>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Right</a:t>
              </a:r>
              <a:endParaRPr lang="en-US" sz="1100">
                <a:solidFill>
                  <a:schemeClr val="tx1"/>
                </a:solidFill>
              </a:endParaRPr>
            </a:p>
          </p:txBody>
        </p:sp>
        <p:sp>
          <p:nvSpPr>
            <p:cNvPr id="23" name="Rectangle 22">
              <a:extLst>
                <a:ext uri="{FF2B5EF4-FFF2-40B4-BE49-F238E27FC236}">
                  <a16:creationId xmlns:a16="http://schemas.microsoft.com/office/drawing/2014/main" id="{C611511E-4A3A-6E11-4621-43134D742EB0}"/>
                </a:ext>
              </a:extLst>
            </p:cNvPr>
            <p:cNvSpPr/>
            <p:nvPr/>
          </p:nvSpPr>
          <p:spPr>
            <a:xfrm>
              <a:off x="1592791" y="333892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Emma</a:t>
              </a:r>
              <a:endParaRPr lang="en-US" sz="1100">
                <a:solidFill>
                  <a:schemeClr val="tx1"/>
                </a:solidFill>
              </a:endParaRPr>
            </a:p>
          </p:txBody>
        </p:sp>
        <p:sp>
          <p:nvSpPr>
            <p:cNvPr id="24" name="Rectangle 23">
              <a:extLst>
                <a:ext uri="{FF2B5EF4-FFF2-40B4-BE49-F238E27FC236}">
                  <a16:creationId xmlns:a16="http://schemas.microsoft.com/office/drawing/2014/main" id="{7C4BE19B-10EB-1E99-5D17-5103C76669F4}"/>
                </a:ext>
              </a:extLst>
            </p:cNvPr>
            <p:cNvSpPr/>
            <p:nvPr/>
          </p:nvSpPr>
          <p:spPr>
            <a:xfrm>
              <a:off x="1583350" y="3587310"/>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Marta</a:t>
              </a:r>
              <a:endParaRPr lang="en-US" sz="1100">
                <a:solidFill>
                  <a:schemeClr val="tx1"/>
                </a:solidFill>
              </a:endParaRPr>
            </a:p>
          </p:txBody>
        </p:sp>
        <p:sp>
          <p:nvSpPr>
            <p:cNvPr id="25" name="Rectangle 24">
              <a:extLst>
                <a:ext uri="{FF2B5EF4-FFF2-40B4-BE49-F238E27FC236}">
                  <a16:creationId xmlns:a16="http://schemas.microsoft.com/office/drawing/2014/main" id="{48D11E4C-669E-F1FB-C50B-B5E06F476C13}"/>
                </a:ext>
              </a:extLst>
            </p:cNvPr>
            <p:cNvSpPr/>
            <p:nvPr/>
          </p:nvSpPr>
          <p:spPr>
            <a:xfrm>
              <a:off x="1592791" y="3869546"/>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Sruthi</a:t>
              </a:r>
              <a:endParaRPr lang="en-US" sz="1100">
                <a:solidFill>
                  <a:schemeClr val="tx1"/>
                </a:solidFill>
              </a:endParaRPr>
            </a:p>
          </p:txBody>
        </p:sp>
        <p:sp>
          <p:nvSpPr>
            <p:cNvPr id="26" name="Rectangle 25">
              <a:extLst>
                <a:ext uri="{FF2B5EF4-FFF2-40B4-BE49-F238E27FC236}">
                  <a16:creationId xmlns:a16="http://schemas.microsoft.com/office/drawing/2014/main" id="{8E545987-A97F-FD23-DD0F-3B7BE78E47C6}"/>
                </a:ext>
              </a:extLst>
            </p:cNvPr>
            <p:cNvSpPr/>
            <p:nvPr/>
          </p:nvSpPr>
          <p:spPr>
            <a:xfrm>
              <a:off x="1583913" y="41394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Theo</a:t>
              </a:r>
              <a:endParaRPr lang="en-US" sz="1100">
                <a:solidFill>
                  <a:schemeClr val="tx1"/>
                </a:solidFill>
              </a:endParaRPr>
            </a:p>
          </p:txBody>
        </p:sp>
        <p:sp>
          <p:nvSpPr>
            <p:cNvPr id="27" name="Rectangle 26">
              <a:extLst>
                <a:ext uri="{FF2B5EF4-FFF2-40B4-BE49-F238E27FC236}">
                  <a16:creationId xmlns:a16="http://schemas.microsoft.com/office/drawing/2014/main" id="{26E9AA1C-6DC3-266F-8ED2-4F54CC2A6A41}"/>
                </a:ext>
              </a:extLst>
            </p:cNvPr>
            <p:cNvSpPr/>
            <p:nvPr/>
          </p:nvSpPr>
          <p:spPr>
            <a:xfrm>
              <a:off x="1598209" y="441463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Ava</a:t>
              </a:r>
              <a:endParaRPr lang="en-US" sz="1100">
                <a:solidFill>
                  <a:schemeClr val="tx1"/>
                </a:solidFill>
              </a:endParaRPr>
            </a:p>
          </p:txBody>
        </p:sp>
        <p:sp>
          <p:nvSpPr>
            <p:cNvPr id="28" name="Rectangle 27">
              <a:extLst>
                <a:ext uri="{FF2B5EF4-FFF2-40B4-BE49-F238E27FC236}">
                  <a16:creationId xmlns:a16="http://schemas.microsoft.com/office/drawing/2014/main" id="{53A0CC96-EEB9-E024-521E-58A3360223BB}"/>
                </a:ext>
              </a:extLst>
            </p:cNvPr>
            <p:cNvSpPr/>
            <p:nvPr/>
          </p:nvSpPr>
          <p:spPr>
            <a:xfrm>
              <a:off x="1583913" y="468644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Tiago</a:t>
              </a:r>
              <a:endParaRPr lang="en-US" sz="1100">
                <a:solidFill>
                  <a:schemeClr val="tx1"/>
                </a:solidFill>
              </a:endParaRPr>
            </a:p>
          </p:txBody>
        </p:sp>
        <p:sp>
          <p:nvSpPr>
            <p:cNvPr id="29" name="Rectangle 28">
              <a:extLst>
                <a:ext uri="{FF2B5EF4-FFF2-40B4-BE49-F238E27FC236}">
                  <a16:creationId xmlns:a16="http://schemas.microsoft.com/office/drawing/2014/main" id="{530D8A30-3836-99B1-471A-78CCBB56A8C1}"/>
                </a:ext>
              </a:extLst>
            </p:cNvPr>
            <p:cNvSpPr/>
            <p:nvPr/>
          </p:nvSpPr>
          <p:spPr>
            <a:xfrm>
              <a:off x="1583913" y="49176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Shir</a:t>
              </a:r>
              <a:endParaRPr lang="en-US" sz="1100">
                <a:solidFill>
                  <a:schemeClr val="tx1"/>
                </a:solidFill>
              </a:endParaRPr>
            </a:p>
          </p:txBody>
        </p:sp>
      </p:grpSp>
    </p:spTree>
    <p:extLst>
      <p:ext uri="{BB962C8B-B14F-4D97-AF65-F5344CB8AC3E}">
        <p14:creationId xmlns:p14="http://schemas.microsoft.com/office/powerpoint/2010/main" val="2538616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4" y="1226783"/>
            <a:ext cx="5112942" cy="1200330"/>
            <a:chOff x="4827453" y="4210101"/>
            <a:chExt cx="6692821" cy="1185310"/>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3" y="4210101"/>
              <a:ext cx="6692821" cy="1185310"/>
              <a:chOff x="937430" y="4919078"/>
              <a:chExt cx="10253290" cy="1066328"/>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30" y="5019721"/>
                <a:ext cx="10253290"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5C6735-7452-D3AF-1B39-7A7D4F8FACEE}"/>
                  </a:ext>
                </a:extLst>
              </p:cNvPr>
              <p:cNvSpPr txBox="1"/>
              <p:nvPr/>
            </p:nvSpPr>
            <p:spPr>
              <a:xfrm>
                <a:off x="2577358" y="4919078"/>
                <a:ext cx="8376299" cy="1066328"/>
              </a:xfrm>
              <a:prstGeom prst="rect">
                <a:avLst/>
              </a:prstGeom>
              <a:noFill/>
              <a:ln>
                <a:noFill/>
              </a:ln>
            </p:spPr>
            <p:txBody>
              <a:bodyPr wrap="square" rtlCol="0" anchor="ctr">
                <a:spAutoFit/>
              </a:bodyPr>
              <a:lstStyle/>
              <a:p>
                <a:pPr lvl="0">
                  <a:spcAft>
                    <a:spcPts val="1200"/>
                  </a:spcAft>
                  <a:tabLst>
                    <a:tab pos="539750" algn="l"/>
                    <a:tab pos="756285" algn="l"/>
                    <a:tab pos="972185" algn="l"/>
                  </a:tabLst>
                </a:pPr>
                <a:r>
                  <a:rPr lang="en-GB">
                    <a:latin typeface="Segoe UI" panose="020B0502040204020203" pitchFamily="34" charset="0"/>
                    <a:ea typeface="Calibri" panose="020F0502020204030204" pitchFamily="34" charset="0"/>
                    <a:cs typeface="Segoe UI" panose="020B0502040204020203" pitchFamily="34" charset="0"/>
                  </a:rPr>
                  <a:t>A</a:t>
                </a:r>
                <a:r>
                  <a:rPr lang="en-GB" sz="1800">
                    <a:effectLst/>
                    <a:latin typeface="Segoe UI" panose="020B0502040204020203" pitchFamily="34" charset="0"/>
                    <a:ea typeface="Calibri" panose="020F0502020204030204" pitchFamily="34" charset="0"/>
                    <a:cs typeface="Segoe UI" panose="020B0502040204020203" pitchFamily="34" charset="0"/>
                  </a:rPr>
                  <a:t> </a:t>
                </a:r>
                <a:r>
                  <a:rPr lang="en-GB">
                    <a:latin typeface="Segoe UI" panose="020B0502040204020203" pitchFamily="34" charset="0"/>
                    <a:ea typeface="Calibri" panose="020F0502020204030204" pitchFamily="34" charset="0"/>
                    <a:cs typeface="Segoe UI" panose="020B0502040204020203" pitchFamily="34" charset="0"/>
                  </a:rPr>
                  <a:t>green cell </a:t>
                </a:r>
                <a:r>
                  <a:rPr lang="en-GB" sz="1800">
                    <a:effectLst/>
                    <a:latin typeface="Segoe UI" panose="020B0502040204020203" pitchFamily="34" charset="0"/>
                    <a:ea typeface="Calibri" panose="020F0502020204030204" pitchFamily="34" charset="0"/>
                    <a:cs typeface="Segoe UI" panose="020B0502040204020203" pitchFamily="34" charset="0"/>
                  </a:rPr>
                  <a:t>signifies that the task was completed successfully. The time spent on the task is also shown.</a:t>
                </a:r>
                <a:endParaRPr lang="en-US" sz="180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5244" y="4522526"/>
              <a:ext cx="755944" cy="551074"/>
            </a:xfrm>
            <a:prstGeom prst="rect">
              <a:avLst/>
            </a:prstGeom>
          </p:spPr>
        </p:pic>
      </p:grpSp>
      <p:sp>
        <p:nvSpPr>
          <p:cNvPr id="28" name="Rectangle: Rounded Corners 27">
            <a:extLst>
              <a:ext uri="{FF2B5EF4-FFF2-40B4-BE49-F238E27FC236}">
                <a16:creationId xmlns:a16="http://schemas.microsoft.com/office/drawing/2014/main" id="{223CDC74-D40A-648F-3443-BC135DE3111D}"/>
              </a:ext>
            </a:extLst>
          </p:cNvPr>
          <p:cNvSpPr/>
          <p:nvPr/>
        </p:nvSpPr>
        <p:spPr>
          <a:xfrm>
            <a:off x="5167181" y="4854448"/>
            <a:ext cx="703104" cy="457198"/>
          </a:xfrm>
          <a:prstGeom prst="roundRect">
            <a:avLst/>
          </a:prstGeom>
          <a:solidFill>
            <a:srgbClr val="93FF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9E1959D-2CC3-82CB-CB13-99E58815964C}"/>
              </a:ext>
            </a:extLst>
          </p:cNvPr>
          <p:cNvGrpSpPr/>
          <p:nvPr/>
        </p:nvGrpSpPr>
        <p:grpSpPr>
          <a:xfrm>
            <a:off x="1540860" y="2755801"/>
            <a:ext cx="9740348" cy="2754051"/>
            <a:chOff x="1540860" y="2635849"/>
            <a:chExt cx="9740348" cy="2754051"/>
          </a:xfrm>
        </p:grpSpPr>
        <p:pic>
          <p:nvPicPr>
            <p:cNvPr id="6" name="Picture 5">
              <a:extLst>
                <a:ext uri="{FF2B5EF4-FFF2-40B4-BE49-F238E27FC236}">
                  <a16:creationId xmlns:a16="http://schemas.microsoft.com/office/drawing/2014/main" id="{2E7409A4-3607-A682-176E-92D87C627667}"/>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CB569E6D-3C8C-5E6A-C4B4-C84676526E83}"/>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Moves Forward</a:t>
              </a:r>
              <a:endParaRPr lang="en-US" sz="1100">
                <a:solidFill>
                  <a:schemeClr val="tx1"/>
                </a:solidFill>
              </a:endParaRPr>
            </a:p>
          </p:txBody>
        </p:sp>
        <p:sp>
          <p:nvSpPr>
            <p:cNvPr id="10" name="Rectangle 9">
              <a:extLst>
                <a:ext uri="{FF2B5EF4-FFF2-40B4-BE49-F238E27FC236}">
                  <a16:creationId xmlns:a16="http://schemas.microsoft.com/office/drawing/2014/main" id="{DA446B78-EDA3-B252-142E-1D8BF9E34BAF}"/>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Left</a:t>
              </a:r>
              <a:endParaRPr lang="en-US" sz="1100">
                <a:solidFill>
                  <a:schemeClr val="tx1"/>
                </a:solidFill>
              </a:endParaRPr>
            </a:p>
          </p:txBody>
        </p:sp>
        <p:sp>
          <p:nvSpPr>
            <p:cNvPr id="11" name="Rectangle 10">
              <a:extLst>
                <a:ext uri="{FF2B5EF4-FFF2-40B4-BE49-F238E27FC236}">
                  <a16:creationId xmlns:a16="http://schemas.microsoft.com/office/drawing/2014/main" id="{973C3DB3-94A2-6C3B-038C-6FB4456ABACA}"/>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Picks Up Stones</a:t>
              </a:r>
              <a:endParaRPr lang="en-US" sz="1100">
                <a:solidFill>
                  <a:schemeClr val="tx1"/>
                </a:solidFill>
              </a:endParaRPr>
            </a:p>
          </p:txBody>
        </p:sp>
        <p:sp>
          <p:nvSpPr>
            <p:cNvPr id="14" name="Rectangle 13">
              <a:extLst>
                <a:ext uri="{FF2B5EF4-FFF2-40B4-BE49-F238E27FC236}">
                  <a16:creationId xmlns:a16="http://schemas.microsoft.com/office/drawing/2014/main" id="{CAA21A91-1202-FE9E-9336-84A7E87E710A}"/>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Places Stones</a:t>
              </a:r>
              <a:endParaRPr lang="en-US" sz="1100">
                <a:solidFill>
                  <a:schemeClr val="tx1"/>
                </a:solidFill>
              </a:endParaRPr>
            </a:p>
          </p:txBody>
        </p:sp>
        <p:sp>
          <p:nvSpPr>
            <p:cNvPr id="15" name="Rectangle 14">
              <a:extLst>
                <a:ext uri="{FF2B5EF4-FFF2-40B4-BE49-F238E27FC236}">
                  <a16:creationId xmlns:a16="http://schemas.microsoft.com/office/drawing/2014/main" id="{A5D6CAED-D6FF-FD8C-B923-D3E07008A8EE}"/>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Right</a:t>
              </a:r>
              <a:endParaRPr lang="en-US" sz="1100">
                <a:solidFill>
                  <a:schemeClr val="tx1"/>
                </a:solidFill>
              </a:endParaRPr>
            </a:p>
          </p:txBody>
        </p:sp>
        <p:sp>
          <p:nvSpPr>
            <p:cNvPr id="17" name="Rectangle 16">
              <a:extLst>
                <a:ext uri="{FF2B5EF4-FFF2-40B4-BE49-F238E27FC236}">
                  <a16:creationId xmlns:a16="http://schemas.microsoft.com/office/drawing/2014/main" id="{B53C859B-1812-BD85-E8CA-E7D0496137AA}"/>
                </a:ext>
              </a:extLst>
            </p:cNvPr>
            <p:cNvSpPr/>
            <p:nvPr/>
          </p:nvSpPr>
          <p:spPr>
            <a:xfrm>
              <a:off x="1592791" y="333892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Emma</a:t>
              </a:r>
              <a:endParaRPr lang="en-US" sz="1100">
                <a:solidFill>
                  <a:schemeClr val="tx1"/>
                </a:solidFill>
              </a:endParaRPr>
            </a:p>
          </p:txBody>
        </p:sp>
        <p:sp>
          <p:nvSpPr>
            <p:cNvPr id="18" name="Rectangle 17">
              <a:extLst>
                <a:ext uri="{FF2B5EF4-FFF2-40B4-BE49-F238E27FC236}">
                  <a16:creationId xmlns:a16="http://schemas.microsoft.com/office/drawing/2014/main" id="{D860384F-7250-5C8C-5F93-FB56F6609276}"/>
                </a:ext>
              </a:extLst>
            </p:cNvPr>
            <p:cNvSpPr/>
            <p:nvPr/>
          </p:nvSpPr>
          <p:spPr>
            <a:xfrm>
              <a:off x="1583350" y="3587310"/>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Marta</a:t>
              </a:r>
              <a:endParaRPr lang="en-US" sz="1100">
                <a:solidFill>
                  <a:schemeClr val="tx1"/>
                </a:solidFill>
              </a:endParaRPr>
            </a:p>
          </p:txBody>
        </p:sp>
        <p:sp>
          <p:nvSpPr>
            <p:cNvPr id="20" name="Rectangle 19">
              <a:extLst>
                <a:ext uri="{FF2B5EF4-FFF2-40B4-BE49-F238E27FC236}">
                  <a16:creationId xmlns:a16="http://schemas.microsoft.com/office/drawing/2014/main" id="{86B4E52E-2BFA-152C-33CA-328ED2A01337}"/>
                </a:ext>
              </a:extLst>
            </p:cNvPr>
            <p:cNvSpPr/>
            <p:nvPr/>
          </p:nvSpPr>
          <p:spPr>
            <a:xfrm>
              <a:off x="1592791" y="3869546"/>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Sruthi</a:t>
              </a:r>
              <a:endParaRPr lang="en-US" sz="1100">
                <a:solidFill>
                  <a:schemeClr val="tx1"/>
                </a:solidFill>
              </a:endParaRPr>
            </a:p>
          </p:txBody>
        </p:sp>
        <p:sp>
          <p:nvSpPr>
            <p:cNvPr id="23" name="Rectangle 22">
              <a:extLst>
                <a:ext uri="{FF2B5EF4-FFF2-40B4-BE49-F238E27FC236}">
                  <a16:creationId xmlns:a16="http://schemas.microsoft.com/office/drawing/2014/main" id="{5BB3BB6A-21AE-5186-80BE-EC5609295CBF}"/>
                </a:ext>
              </a:extLst>
            </p:cNvPr>
            <p:cNvSpPr/>
            <p:nvPr/>
          </p:nvSpPr>
          <p:spPr>
            <a:xfrm>
              <a:off x="1583913" y="41394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Theo</a:t>
              </a:r>
              <a:endParaRPr lang="en-US" sz="1100">
                <a:solidFill>
                  <a:schemeClr val="tx1"/>
                </a:solidFill>
              </a:endParaRPr>
            </a:p>
          </p:txBody>
        </p:sp>
        <p:sp>
          <p:nvSpPr>
            <p:cNvPr id="27" name="Rectangle 26">
              <a:extLst>
                <a:ext uri="{FF2B5EF4-FFF2-40B4-BE49-F238E27FC236}">
                  <a16:creationId xmlns:a16="http://schemas.microsoft.com/office/drawing/2014/main" id="{10DBD24E-3D54-6940-1DF7-ADAB96CFB0D0}"/>
                </a:ext>
              </a:extLst>
            </p:cNvPr>
            <p:cNvSpPr/>
            <p:nvPr/>
          </p:nvSpPr>
          <p:spPr>
            <a:xfrm>
              <a:off x="1598209" y="441463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Ava</a:t>
              </a:r>
              <a:endParaRPr lang="en-US" sz="1100">
                <a:solidFill>
                  <a:schemeClr val="tx1"/>
                </a:solidFill>
              </a:endParaRPr>
            </a:p>
          </p:txBody>
        </p:sp>
        <p:sp>
          <p:nvSpPr>
            <p:cNvPr id="29" name="Rectangle 28">
              <a:extLst>
                <a:ext uri="{FF2B5EF4-FFF2-40B4-BE49-F238E27FC236}">
                  <a16:creationId xmlns:a16="http://schemas.microsoft.com/office/drawing/2014/main" id="{E7BCA0F6-A023-9623-A938-409D45E3C4C8}"/>
                </a:ext>
              </a:extLst>
            </p:cNvPr>
            <p:cNvSpPr/>
            <p:nvPr/>
          </p:nvSpPr>
          <p:spPr>
            <a:xfrm>
              <a:off x="1583913" y="468644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Tiago</a:t>
              </a:r>
              <a:endParaRPr lang="en-US" sz="1100">
                <a:solidFill>
                  <a:schemeClr val="tx1"/>
                </a:solidFill>
              </a:endParaRPr>
            </a:p>
          </p:txBody>
        </p:sp>
        <p:sp>
          <p:nvSpPr>
            <p:cNvPr id="30" name="Rectangle 29">
              <a:extLst>
                <a:ext uri="{FF2B5EF4-FFF2-40B4-BE49-F238E27FC236}">
                  <a16:creationId xmlns:a16="http://schemas.microsoft.com/office/drawing/2014/main" id="{2E2200BB-CFBD-5770-3031-674EE43ADEF4}"/>
                </a:ext>
              </a:extLst>
            </p:cNvPr>
            <p:cNvSpPr/>
            <p:nvPr/>
          </p:nvSpPr>
          <p:spPr>
            <a:xfrm>
              <a:off x="1583913" y="49176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Shir</a:t>
              </a:r>
              <a:endParaRPr lang="en-US" sz="110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endCxn id="34" idx="0"/>
          </p:cNvCxnSpPr>
          <p:nvPr/>
        </p:nvCxnSpPr>
        <p:spPr>
          <a:xfrm rot="5400000">
            <a:off x="5569977" y="385181"/>
            <a:ext cx="1110930" cy="5006506"/>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035CA78-9D74-3804-7DA2-180C77A5985E}"/>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D538D52-C86C-F0CE-4513-AA35F8FFCB51}"/>
              </a:ext>
            </a:extLst>
          </p:cNvPr>
          <p:cNvSpPr/>
          <p:nvPr/>
        </p:nvSpPr>
        <p:spPr>
          <a:xfrm>
            <a:off x="2797429" y="3443899"/>
            <a:ext cx="1649520" cy="275225"/>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335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5" y="1211162"/>
            <a:ext cx="4181994" cy="1211747"/>
            <a:chOff x="4827453" y="4194678"/>
            <a:chExt cx="6074586" cy="1196585"/>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3" y="4194678"/>
              <a:ext cx="6074586" cy="1196585"/>
              <a:chOff x="937430" y="4905202"/>
              <a:chExt cx="9306165" cy="1076471"/>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5C6735-7452-D3AF-1B39-7A7D4F8FACEE}"/>
                  </a:ext>
                </a:extLst>
              </p:cNvPr>
              <p:cNvSpPr txBox="1"/>
              <p:nvPr/>
            </p:nvSpPr>
            <p:spPr>
              <a:xfrm>
                <a:off x="2635463" y="4905202"/>
                <a:ext cx="7235752" cy="1066328"/>
              </a:xfrm>
              <a:prstGeom prst="rect">
                <a:avLst/>
              </a:prstGeom>
              <a:grpFill/>
              <a:ln>
                <a:noFill/>
              </a:ln>
            </p:spPr>
            <p:txBody>
              <a:bodyPr wrap="square" rtlCol="0" anchor="ctr">
                <a:spAutoFit/>
              </a:bodyPr>
              <a:lstStyle/>
              <a:p>
                <a:pPr lvl="0">
                  <a:spcAft>
                    <a:spcPts val="1200"/>
                  </a:spcAft>
                  <a:tabLst>
                    <a:tab pos="539750" algn="l"/>
                    <a:tab pos="756285" algn="l"/>
                    <a:tab pos="972185" algn="l"/>
                  </a:tabLst>
                </a:pPr>
                <a:r>
                  <a:rPr lang="en-GB" sz="1800" dirty="0">
                    <a:effectLst/>
                    <a:latin typeface="Segoe UI" panose="020B0502040204020203" pitchFamily="34" charset="0"/>
                    <a:ea typeface="Calibri" panose="020F0502020204030204" pitchFamily="34" charset="0"/>
                    <a:cs typeface="Segoe UI" panose="020B0502040204020203" pitchFamily="34" charset="0"/>
                  </a:rPr>
                  <a:t>A grey cell </a:t>
                </a:r>
                <a:r>
                  <a:rPr lang="en-GB" dirty="0">
                    <a:latin typeface="Segoe UI" panose="020B0502040204020203" pitchFamily="34" charset="0"/>
                    <a:ea typeface="Calibri" panose="020F0502020204030204" pitchFamily="34" charset="0"/>
                    <a:cs typeface="Segoe UI" panose="020B0502040204020203" pitchFamily="34" charset="0"/>
                  </a:rPr>
                  <a:t>with a time stamp indicates that the student spent some time on the task, but could not complete it.</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3512" y="4468384"/>
              <a:ext cx="940544" cy="685645"/>
            </a:xfrm>
            <a:prstGeom prst="rect">
              <a:avLst/>
            </a:prstGeom>
          </p:spPr>
        </p:pic>
      </p:grpSp>
      <p:grpSp>
        <p:nvGrpSpPr>
          <p:cNvPr id="4" name="Group 3">
            <a:extLst>
              <a:ext uri="{FF2B5EF4-FFF2-40B4-BE49-F238E27FC236}">
                <a16:creationId xmlns:a16="http://schemas.microsoft.com/office/drawing/2014/main" id="{FB1780B6-D12F-75C9-A885-71E73207BA67}"/>
              </a:ext>
            </a:extLst>
          </p:cNvPr>
          <p:cNvGrpSpPr/>
          <p:nvPr/>
        </p:nvGrpSpPr>
        <p:grpSpPr>
          <a:xfrm>
            <a:off x="1540860" y="2755801"/>
            <a:ext cx="9740348" cy="2754051"/>
            <a:chOff x="1540860" y="2635849"/>
            <a:chExt cx="9740348" cy="2754051"/>
          </a:xfrm>
        </p:grpSpPr>
        <p:pic>
          <p:nvPicPr>
            <p:cNvPr id="6" name="Picture 5">
              <a:extLst>
                <a:ext uri="{FF2B5EF4-FFF2-40B4-BE49-F238E27FC236}">
                  <a16:creationId xmlns:a16="http://schemas.microsoft.com/office/drawing/2014/main" id="{2F4DBB85-019C-59CD-3923-A38E9C52E2A3}"/>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F8A86BCB-3C58-E4F3-E8DB-A5B350C48E08}"/>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Moves Forward</a:t>
              </a:r>
              <a:endParaRPr lang="en-US" sz="1100" dirty="0">
                <a:solidFill>
                  <a:schemeClr val="tx1"/>
                </a:solidFill>
              </a:endParaRPr>
            </a:p>
          </p:txBody>
        </p:sp>
        <p:sp>
          <p:nvSpPr>
            <p:cNvPr id="10" name="Rectangle 9">
              <a:extLst>
                <a:ext uri="{FF2B5EF4-FFF2-40B4-BE49-F238E27FC236}">
                  <a16:creationId xmlns:a16="http://schemas.microsoft.com/office/drawing/2014/main" id="{C8A7A91B-6DAF-F856-E2AC-58D49EFE2E49}"/>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Left</a:t>
              </a:r>
              <a:endParaRPr lang="en-US" sz="1100" dirty="0">
                <a:solidFill>
                  <a:schemeClr val="tx1"/>
                </a:solidFill>
              </a:endParaRPr>
            </a:p>
          </p:txBody>
        </p:sp>
        <p:sp>
          <p:nvSpPr>
            <p:cNvPr id="11" name="Rectangle 10">
              <a:extLst>
                <a:ext uri="{FF2B5EF4-FFF2-40B4-BE49-F238E27FC236}">
                  <a16:creationId xmlns:a16="http://schemas.microsoft.com/office/drawing/2014/main" id="{0A0A98D1-EF6E-DF9F-656D-F8DEC7F1FB11}"/>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Picks Up Stones</a:t>
              </a:r>
              <a:endParaRPr lang="en-US" sz="1100" dirty="0">
                <a:solidFill>
                  <a:schemeClr val="tx1"/>
                </a:solidFill>
              </a:endParaRPr>
            </a:p>
          </p:txBody>
        </p:sp>
        <p:sp>
          <p:nvSpPr>
            <p:cNvPr id="14" name="Rectangle 13">
              <a:extLst>
                <a:ext uri="{FF2B5EF4-FFF2-40B4-BE49-F238E27FC236}">
                  <a16:creationId xmlns:a16="http://schemas.microsoft.com/office/drawing/2014/main" id="{4AA814B8-5B12-6B43-47A3-31C0E40347D2}"/>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Places Stones</a:t>
              </a:r>
              <a:endParaRPr lang="en-US" sz="1100" dirty="0">
                <a:solidFill>
                  <a:schemeClr val="tx1"/>
                </a:solidFill>
              </a:endParaRPr>
            </a:p>
          </p:txBody>
        </p:sp>
        <p:sp>
          <p:nvSpPr>
            <p:cNvPr id="15" name="Rectangle 14">
              <a:extLst>
                <a:ext uri="{FF2B5EF4-FFF2-40B4-BE49-F238E27FC236}">
                  <a16:creationId xmlns:a16="http://schemas.microsoft.com/office/drawing/2014/main" id="{1E6513E7-A7B1-81D1-E140-7C16D785F16F}"/>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Right</a:t>
              </a:r>
              <a:endParaRPr lang="en-US" sz="1100" dirty="0">
                <a:solidFill>
                  <a:schemeClr val="tx1"/>
                </a:solidFill>
              </a:endParaRPr>
            </a:p>
          </p:txBody>
        </p:sp>
        <p:sp>
          <p:nvSpPr>
            <p:cNvPr id="17" name="Rectangle 16">
              <a:extLst>
                <a:ext uri="{FF2B5EF4-FFF2-40B4-BE49-F238E27FC236}">
                  <a16:creationId xmlns:a16="http://schemas.microsoft.com/office/drawing/2014/main" id="{F628E144-DC22-EE7B-905F-23A7DE88F26C}"/>
                </a:ext>
              </a:extLst>
            </p:cNvPr>
            <p:cNvSpPr/>
            <p:nvPr/>
          </p:nvSpPr>
          <p:spPr>
            <a:xfrm>
              <a:off x="1585207" y="333892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Emma</a:t>
              </a:r>
              <a:endParaRPr lang="en-US" sz="1100" dirty="0">
                <a:solidFill>
                  <a:schemeClr val="tx1"/>
                </a:solidFill>
              </a:endParaRPr>
            </a:p>
          </p:txBody>
        </p:sp>
        <p:sp>
          <p:nvSpPr>
            <p:cNvPr id="18" name="Rectangle 17">
              <a:extLst>
                <a:ext uri="{FF2B5EF4-FFF2-40B4-BE49-F238E27FC236}">
                  <a16:creationId xmlns:a16="http://schemas.microsoft.com/office/drawing/2014/main" id="{3666CD14-514F-7ADC-D924-378D769F4D24}"/>
                </a:ext>
              </a:extLst>
            </p:cNvPr>
            <p:cNvSpPr/>
            <p:nvPr/>
          </p:nvSpPr>
          <p:spPr>
            <a:xfrm>
              <a:off x="1585291" y="3587310"/>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Marta</a:t>
              </a:r>
              <a:endParaRPr lang="en-US" sz="1100" dirty="0">
                <a:solidFill>
                  <a:schemeClr val="tx1"/>
                </a:solidFill>
              </a:endParaRPr>
            </a:p>
          </p:txBody>
        </p:sp>
        <p:sp>
          <p:nvSpPr>
            <p:cNvPr id="20" name="Rectangle 19">
              <a:extLst>
                <a:ext uri="{FF2B5EF4-FFF2-40B4-BE49-F238E27FC236}">
                  <a16:creationId xmlns:a16="http://schemas.microsoft.com/office/drawing/2014/main" id="{A2627ECC-A045-7BB4-6F7D-3F760044B807}"/>
                </a:ext>
              </a:extLst>
            </p:cNvPr>
            <p:cNvSpPr/>
            <p:nvPr/>
          </p:nvSpPr>
          <p:spPr>
            <a:xfrm>
              <a:off x="1594732" y="3869546"/>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Sruthi</a:t>
              </a:r>
              <a:endParaRPr lang="en-US" sz="1100" dirty="0">
                <a:solidFill>
                  <a:schemeClr val="tx1"/>
                </a:solidFill>
              </a:endParaRPr>
            </a:p>
          </p:txBody>
        </p:sp>
        <p:sp>
          <p:nvSpPr>
            <p:cNvPr id="23" name="Rectangle 22">
              <a:extLst>
                <a:ext uri="{FF2B5EF4-FFF2-40B4-BE49-F238E27FC236}">
                  <a16:creationId xmlns:a16="http://schemas.microsoft.com/office/drawing/2014/main" id="{0FAC903F-A6BC-13EE-FF2B-75CC4E3396ED}"/>
                </a:ext>
              </a:extLst>
            </p:cNvPr>
            <p:cNvSpPr/>
            <p:nvPr/>
          </p:nvSpPr>
          <p:spPr>
            <a:xfrm>
              <a:off x="1585207" y="41394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Theo</a:t>
              </a:r>
              <a:endParaRPr lang="en-US" sz="1100" dirty="0">
                <a:solidFill>
                  <a:schemeClr val="tx1"/>
                </a:solidFill>
              </a:endParaRPr>
            </a:p>
          </p:txBody>
        </p:sp>
        <p:sp>
          <p:nvSpPr>
            <p:cNvPr id="27" name="Rectangle 26">
              <a:extLst>
                <a:ext uri="{FF2B5EF4-FFF2-40B4-BE49-F238E27FC236}">
                  <a16:creationId xmlns:a16="http://schemas.microsoft.com/office/drawing/2014/main" id="{1D1E5574-FFAA-6175-B978-44E9B930C7DD}"/>
                </a:ext>
              </a:extLst>
            </p:cNvPr>
            <p:cNvSpPr/>
            <p:nvPr/>
          </p:nvSpPr>
          <p:spPr>
            <a:xfrm>
              <a:off x="1590625" y="441463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Ava</a:t>
              </a:r>
              <a:endParaRPr lang="en-US" sz="1100" dirty="0">
                <a:solidFill>
                  <a:schemeClr val="tx1"/>
                </a:solidFill>
              </a:endParaRPr>
            </a:p>
          </p:txBody>
        </p:sp>
        <p:sp>
          <p:nvSpPr>
            <p:cNvPr id="29" name="Rectangle 28">
              <a:extLst>
                <a:ext uri="{FF2B5EF4-FFF2-40B4-BE49-F238E27FC236}">
                  <a16:creationId xmlns:a16="http://schemas.microsoft.com/office/drawing/2014/main" id="{F5C89029-4636-64EE-F055-6600FAEE38DA}"/>
                </a:ext>
              </a:extLst>
            </p:cNvPr>
            <p:cNvSpPr/>
            <p:nvPr/>
          </p:nvSpPr>
          <p:spPr>
            <a:xfrm>
              <a:off x="1585207" y="468644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Tiago</a:t>
              </a:r>
              <a:endParaRPr lang="en-US" sz="1100" dirty="0">
                <a:solidFill>
                  <a:schemeClr val="tx1"/>
                </a:solidFill>
              </a:endParaRPr>
            </a:p>
          </p:txBody>
        </p:sp>
        <p:sp>
          <p:nvSpPr>
            <p:cNvPr id="30" name="Rectangle 29">
              <a:extLst>
                <a:ext uri="{FF2B5EF4-FFF2-40B4-BE49-F238E27FC236}">
                  <a16:creationId xmlns:a16="http://schemas.microsoft.com/office/drawing/2014/main" id="{DA4BB82F-5C0C-EB71-73E3-245477987E84}"/>
                </a:ext>
              </a:extLst>
            </p:cNvPr>
            <p:cNvSpPr/>
            <p:nvPr/>
          </p:nvSpPr>
          <p:spPr>
            <a:xfrm>
              <a:off x="1585207" y="49176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Shir</a:t>
              </a:r>
              <a:endParaRPr lang="en-US" sz="1100" dirty="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stCxn id="26" idx="2"/>
            <a:endCxn id="28" idx="0"/>
          </p:cNvCxnSpPr>
          <p:nvPr/>
        </p:nvCxnSpPr>
        <p:spPr>
          <a:xfrm rot="5400000">
            <a:off x="6939483" y="2448894"/>
            <a:ext cx="1559003" cy="1484197"/>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223CDC74-D40A-648F-3443-BC135DE3111D}"/>
              </a:ext>
            </a:extLst>
          </p:cNvPr>
          <p:cNvSpPr/>
          <p:nvPr/>
        </p:nvSpPr>
        <p:spPr>
          <a:xfrm>
            <a:off x="6152125" y="3970494"/>
            <a:ext cx="1649520" cy="275225"/>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FA09074-2C87-BD91-A2B4-9E5DC6060A88}"/>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457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5" y="1211162"/>
            <a:ext cx="4181994" cy="1211747"/>
            <a:chOff x="4827453" y="4194678"/>
            <a:chExt cx="6074586" cy="1196585"/>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3" y="4194678"/>
              <a:ext cx="6074586" cy="1196585"/>
              <a:chOff x="937430" y="4905202"/>
              <a:chExt cx="9306165" cy="1076471"/>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5C6735-7452-D3AF-1B39-7A7D4F8FACEE}"/>
                  </a:ext>
                </a:extLst>
              </p:cNvPr>
              <p:cNvSpPr txBox="1"/>
              <p:nvPr/>
            </p:nvSpPr>
            <p:spPr>
              <a:xfrm>
                <a:off x="2635463" y="4905202"/>
                <a:ext cx="7235752" cy="1066328"/>
              </a:xfrm>
              <a:prstGeom prst="rect">
                <a:avLst/>
              </a:prstGeom>
              <a:grpFill/>
              <a:ln>
                <a:noFill/>
              </a:ln>
            </p:spPr>
            <p:txBody>
              <a:bodyPr wrap="square" rtlCol="0" anchor="ctr">
                <a:spAutoFit/>
              </a:bodyPr>
              <a:lstStyle/>
              <a:p>
                <a:pPr lvl="0">
                  <a:spcAft>
                    <a:spcPts val="1200"/>
                  </a:spcAft>
                  <a:tabLst>
                    <a:tab pos="539750" algn="l"/>
                    <a:tab pos="756285" algn="l"/>
                    <a:tab pos="972185" algn="l"/>
                  </a:tabLst>
                </a:pPr>
                <a:r>
                  <a:rPr lang="en-GB" dirty="0">
                    <a:latin typeface="Segoe UI" panose="020B0502040204020203" pitchFamily="34" charset="0"/>
                    <a:ea typeface="Calibri" panose="020F0502020204030204" pitchFamily="34" charset="0"/>
                    <a:cs typeface="Segoe UI" panose="020B0502040204020203" pitchFamily="34" charset="0"/>
                  </a:rPr>
                  <a:t>A grey cell or row </a:t>
                </a:r>
                <a:r>
                  <a:rPr lang="en-GB" sz="1800" dirty="0">
                    <a:effectLst/>
                    <a:latin typeface="Segoe UI" panose="020B0502040204020203" pitchFamily="34" charset="0"/>
                    <a:ea typeface="Calibri" panose="020F0502020204030204" pitchFamily="34" charset="0"/>
                    <a:cs typeface="Segoe UI" panose="020B0502040204020203" pitchFamily="34" charset="0"/>
                  </a:rPr>
                  <a:t>with no time stamp indicates that the student has not accessed or started it.</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3512" y="4468384"/>
              <a:ext cx="940544" cy="685645"/>
            </a:xfrm>
            <a:prstGeom prst="rect">
              <a:avLst/>
            </a:prstGeom>
          </p:spPr>
        </p:pic>
      </p:grpSp>
      <p:grpSp>
        <p:nvGrpSpPr>
          <p:cNvPr id="4" name="Group 3">
            <a:extLst>
              <a:ext uri="{FF2B5EF4-FFF2-40B4-BE49-F238E27FC236}">
                <a16:creationId xmlns:a16="http://schemas.microsoft.com/office/drawing/2014/main" id="{FB1780B6-D12F-75C9-A885-71E73207BA67}"/>
              </a:ext>
            </a:extLst>
          </p:cNvPr>
          <p:cNvGrpSpPr/>
          <p:nvPr/>
        </p:nvGrpSpPr>
        <p:grpSpPr>
          <a:xfrm>
            <a:off x="1540860" y="2755801"/>
            <a:ext cx="9740348" cy="2754051"/>
            <a:chOff x="1540860" y="2635849"/>
            <a:chExt cx="9740348" cy="2754051"/>
          </a:xfrm>
        </p:grpSpPr>
        <p:pic>
          <p:nvPicPr>
            <p:cNvPr id="6" name="Picture 5">
              <a:extLst>
                <a:ext uri="{FF2B5EF4-FFF2-40B4-BE49-F238E27FC236}">
                  <a16:creationId xmlns:a16="http://schemas.microsoft.com/office/drawing/2014/main" id="{2F4DBB85-019C-59CD-3923-A38E9C52E2A3}"/>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F8A86BCB-3C58-E4F3-E8DB-A5B350C48E08}"/>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Moves Forward</a:t>
              </a:r>
              <a:endParaRPr lang="en-US" sz="1100" dirty="0">
                <a:solidFill>
                  <a:schemeClr val="tx1"/>
                </a:solidFill>
              </a:endParaRPr>
            </a:p>
          </p:txBody>
        </p:sp>
        <p:sp>
          <p:nvSpPr>
            <p:cNvPr id="10" name="Rectangle 9">
              <a:extLst>
                <a:ext uri="{FF2B5EF4-FFF2-40B4-BE49-F238E27FC236}">
                  <a16:creationId xmlns:a16="http://schemas.microsoft.com/office/drawing/2014/main" id="{C8A7A91B-6DAF-F856-E2AC-58D49EFE2E49}"/>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Left</a:t>
              </a:r>
              <a:endParaRPr lang="en-US" sz="1100" dirty="0">
                <a:solidFill>
                  <a:schemeClr val="tx1"/>
                </a:solidFill>
              </a:endParaRPr>
            </a:p>
          </p:txBody>
        </p:sp>
        <p:sp>
          <p:nvSpPr>
            <p:cNvPr id="11" name="Rectangle 10">
              <a:extLst>
                <a:ext uri="{FF2B5EF4-FFF2-40B4-BE49-F238E27FC236}">
                  <a16:creationId xmlns:a16="http://schemas.microsoft.com/office/drawing/2014/main" id="{0A0A98D1-EF6E-DF9F-656D-F8DEC7F1FB11}"/>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Picks Up Stones</a:t>
              </a:r>
              <a:endParaRPr lang="en-US" sz="1100" dirty="0">
                <a:solidFill>
                  <a:schemeClr val="tx1"/>
                </a:solidFill>
              </a:endParaRPr>
            </a:p>
          </p:txBody>
        </p:sp>
        <p:sp>
          <p:nvSpPr>
            <p:cNvPr id="14" name="Rectangle 13">
              <a:extLst>
                <a:ext uri="{FF2B5EF4-FFF2-40B4-BE49-F238E27FC236}">
                  <a16:creationId xmlns:a16="http://schemas.microsoft.com/office/drawing/2014/main" id="{4AA814B8-5B12-6B43-47A3-31C0E40347D2}"/>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Places Stones</a:t>
              </a:r>
              <a:endParaRPr lang="en-US" sz="1100" dirty="0">
                <a:solidFill>
                  <a:schemeClr val="tx1"/>
                </a:solidFill>
              </a:endParaRPr>
            </a:p>
          </p:txBody>
        </p:sp>
        <p:sp>
          <p:nvSpPr>
            <p:cNvPr id="15" name="Rectangle 14">
              <a:extLst>
                <a:ext uri="{FF2B5EF4-FFF2-40B4-BE49-F238E27FC236}">
                  <a16:creationId xmlns:a16="http://schemas.microsoft.com/office/drawing/2014/main" id="{1E6513E7-A7B1-81D1-E140-7C16D785F16F}"/>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Right</a:t>
              </a:r>
              <a:endParaRPr lang="en-US" sz="1100" dirty="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endCxn id="28" idx="0"/>
          </p:cNvCxnSpPr>
          <p:nvPr/>
        </p:nvCxnSpPr>
        <p:spPr>
          <a:xfrm rot="5400000">
            <a:off x="6683770" y="2761591"/>
            <a:ext cx="1838990" cy="1138795"/>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223CDC74-D40A-648F-3443-BC135DE3111D}"/>
              </a:ext>
            </a:extLst>
          </p:cNvPr>
          <p:cNvSpPr/>
          <p:nvPr/>
        </p:nvSpPr>
        <p:spPr>
          <a:xfrm>
            <a:off x="2804281" y="4250483"/>
            <a:ext cx="8459171" cy="275224"/>
          </a:xfrm>
          <a:prstGeom prst="roundRect">
            <a:avLst/>
          </a:prstGeom>
          <a:solidFill>
            <a:schemeClr val="bg1">
              <a:alpha val="52000"/>
            </a:schemeClr>
          </a:solid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7A5FB42-C698-C253-8B0C-9BB3B63309AC}"/>
              </a:ext>
            </a:extLst>
          </p:cNvPr>
          <p:cNvSpPr/>
          <p:nvPr/>
        </p:nvSpPr>
        <p:spPr>
          <a:xfrm>
            <a:off x="1585207" y="3458877"/>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Emma</a:t>
            </a:r>
            <a:endParaRPr lang="en-US" sz="1100" dirty="0">
              <a:solidFill>
                <a:schemeClr val="tx1"/>
              </a:solidFill>
            </a:endParaRPr>
          </a:p>
        </p:txBody>
      </p:sp>
      <p:sp>
        <p:nvSpPr>
          <p:cNvPr id="5" name="Rectangle 4">
            <a:extLst>
              <a:ext uri="{FF2B5EF4-FFF2-40B4-BE49-F238E27FC236}">
                <a16:creationId xmlns:a16="http://schemas.microsoft.com/office/drawing/2014/main" id="{6B686629-F3FF-8FD8-119D-35632E8CDC88}"/>
              </a:ext>
            </a:extLst>
          </p:cNvPr>
          <p:cNvSpPr/>
          <p:nvPr/>
        </p:nvSpPr>
        <p:spPr>
          <a:xfrm>
            <a:off x="1585291" y="3707262"/>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Marta</a:t>
            </a:r>
            <a:endParaRPr lang="en-US" sz="1100" dirty="0">
              <a:solidFill>
                <a:schemeClr val="tx1"/>
              </a:solidFill>
            </a:endParaRPr>
          </a:p>
        </p:txBody>
      </p:sp>
      <p:sp>
        <p:nvSpPr>
          <p:cNvPr id="9" name="Rectangle 8">
            <a:extLst>
              <a:ext uri="{FF2B5EF4-FFF2-40B4-BE49-F238E27FC236}">
                <a16:creationId xmlns:a16="http://schemas.microsoft.com/office/drawing/2014/main" id="{B8F1881D-DD28-EDEB-B61B-E8D06204FEA4}"/>
              </a:ext>
            </a:extLst>
          </p:cNvPr>
          <p:cNvSpPr/>
          <p:nvPr/>
        </p:nvSpPr>
        <p:spPr>
          <a:xfrm>
            <a:off x="1594732" y="3989498"/>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Sruthi</a:t>
            </a:r>
            <a:endParaRPr lang="en-US" sz="1100" dirty="0">
              <a:solidFill>
                <a:schemeClr val="tx1"/>
              </a:solidFill>
            </a:endParaRPr>
          </a:p>
        </p:txBody>
      </p:sp>
      <p:sp>
        <p:nvSpPr>
          <p:cNvPr id="16" name="Rectangle 15">
            <a:extLst>
              <a:ext uri="{FF2B5EF4-FFF2-40B4-BE49-F238E27FC236}">
                <a16:creationId xmlns:a16="http://schemas.microsoft.com/office/drawing/2014/main" id="{B9C5AC6C-642B-A1ED-4EB7-89173678972E}"/>
              </a:ext>
            </a:extLst>
          </p:cNvPr>
          <p:cNvSpPr/>
          <p:nvPr/>
        </p:nvSpPr>
        <p:spPr>
          <a:xfrm>
            <a:off x="1585207" y="42593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Theo</a:t>
            </a:r>
            <a:endParaRPr lang="en-US" sz="1100" dirty="0">
              <a:solidFill>
                <a:schemeClr val="tx1"/>
              </a:solidFill>
            </a:endParaRPr>
          </a:p>
        </p:txBody>
      </p:sp>
      <p:sp>
        <p:nvSpPr>
          <p:cNvPr id="31" name="Rectangle 30">
            <a:extLst>
              <a:ext uri="{FF2B5EF4-FFF2-40B4-BE49-F238E27FC236}">
                <a16:creationId xmlns:a16="http://schemas.microsoft.com/office/drawing/2014/main" id="{AD046FDF-7A72-5BB8-202B-20F5E01FD48B}"/>
              </a:ext>
            </a:extLst>
          </p:cNvPr>
          <p:cNvSpPr/>
          <p:nvPr/>
        </p:nvSpPr>
        <p:spPr>
          <a:xfrm>
            <a:off x="1590625" y="453458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Ava</a:t>
            </a:r>
            <a:endParaRPr lang="en-US" sz="1100" dirty="0">
              <a:solidFill>
                <a:schemeClr val="tx1"/>
              </a:solidFill>
            </a:endParaRPr>
          </a:p>
        </p:txBody>
      </p:sp>
      <p:sp>
        <p:nvSpPr>
          <p:cNvPr id="32" name="Rectangle 31">
            <a:extLst>
              <a:ext uri="{FF2B5EF4-FFF2-40B4-BE49-F238E27FC236}">
                <a16:creationId xmlns:a16="http://schemas.microsoft.com/office/drawing/2014/main" id="{E08A2B34-B780-27E7-1254-E3E0C9785CFE}"/>
              </a:ext>
            </a:extLst>
          </p:cNvPr>
          <p:cNvSpPr/>
          <p:nvPr/>
        </p:nvSpPr>
        <p:spPr>
          <a:xfrm>
            <a:off x="1585207" y="480639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Tiago</a:t>
            </a:r>
            <a:endParaRPr lang="en-US" sz="1100" dirty="0">
              <a:solidFill>
                <a:schemeClr val="tx1"/>
              </a:solidFill>
            </a:endParaRPr>
          </a:p>
        </p:txBody>
      </p:sp>
      <p:sp>
        <p:nvSpPr>
          <p:cNvPr id="33" name="Rectangle 32">
            <a:extLst>
              <a:ext uri="{FF2B5EF4-FFF2-40B4-BE49-F238E27FC236}">
                <a16:creationId xmlns:a16="http://schemas.microsoft.com/office/drawing/2014/main" id="{26FF3443-3B98-D67E-9274-24C22FE66F0D}"/>
              </a:ext>
            </a:extLst>
          </p:cNvPr>
          <p:cNvSpPr/>
          <p:nvPr/>
        </p:nvSpPr>
        <p:spPr>
          <a:xfrm>
            <a:off x="1585207" y="50375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Shir</a:t>
            </a:r>
            <a:endParaRPr lang="en-US" sz="1100" dirty="0">
              <a:solidFill>
                <a:schemeClr val="tx1"/>
              </a:solidFill>
            </a:endParaRPr>
          </a:p>
        </p:txBody>
      </p:sp>
      <p:sp>
        <p:nvSpPr>
          <p:cNvPr id="37" name="Oval 36">
            <a:extLst>
              <a:ext uri="{FF2B5EF4-FFF2-40B4-BE49-F238E27FC236}">
                <a16:creationId xmlns:a16="http://schemas.microsoft.com/office/drawing/2014/main" id="{323B350A-6FF8-BE89-5724-38D048AF3A61}"/>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324E598-7F00-9753-5FEE-F0797868DE80}"/>
              </a:ext>
            </a:extLst>
          </p:cNvPr>
          <p:cNvSpPr/>
          <p:nvPr/>
        </p:nvSpPr>
        <p:spPr>
          <a:xfrm>
            <a:off x="9551046" y="3952765"/>
            <a:ext cx="1712406" cy="275224"/>
          </a:xfrm>
          <a:prstGeom prst="roundRect">
            <a:avLst/>
          </a:prstGeom>
          <a:solidFill>
            <a:schemeClr val="bg1">
              <a:alpha val="52000"/>
            </a:schemeClr>
          </a:solid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21">
            <a:extLst>
              <a:ext uri="{FF2B5EF4-FFF2-40B4-BE49-F238E27FC236}">
                <a16:creationId xmlns:a16="http://schemas.microsoft.com/office/drawing/2014/main" id="{AEBB4104-A875-8230-80B3-8DAFA33BE7B9}"/>
              </a:ext>
            </a:extLst>
          </p:cNvPr>
          <p:cNvCxnSpPr>
            <a:cxnSpLocks/>
            <a:stCxn id="25" idx="2"/>
            <a:endCxn id="40" idx="0"/>
          </p:cNvCxnSpPr>
          <p:nvPr/>
        </p:nvCxnSpPr>
        <p:spPr>
          <a:xfrm rot="16200000" flipH="1">
            <a:off x="8520307" y="2065823"/>
            <a:ext cx="1529856" cy="2244027"/>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037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54279F63-0ECB-1C14-412C-947BD46EA969}"/>
              </a:ext>
            </a:extLst>
          </p:cNvPr>
          <p:cNvGrpSpPr/>
          <p:nvPr/>
        </p:nvGrpSpPr>
        <p:grpSpPr>
          <a:xfrm>
            <a:off x="-108162" y="1324076"/>
            <a:ext cx="8871108" cy="1107556"/>
            <a:chOff x="-204415" y="3014405"/>
            <a:chExt cx="11333625" cy="1107556"/>
          </a:xfrm>
        </p:grpSpPr>
        <p:grpSp>
          <p:nvGrpSpPr>
            <p:cNvPr id="18" name="Group 17">
              <a:extLst>
                <a:ext uri="{FF2B5EF4-FFF2-40B4-BE49-F238E27FC236}">
                  <a16:creationId xmlns:a16="http://schemas.microsoft.com/office/drawing/2014/main" id="{592A64BD-634F-70D9-B248-C81B52596652}"/>
                </a:ext>
              </a:extLst>
            </p:cNvPr>
            <p:cNvGrpSpPr/>
            <p:nvPr/>
          </p:nvGrpSpPr>
          <p:grpSpPr>
            <a:xfrm>
              <a:off x="-204415" y="3014405"/>
              <a:ext cx="6621318" cy="591842"/>
              <a:chOff x="-111915" y="1317981"/>
              <a:chExt cx="6621318"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662131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09" y="1425143"/>
                <a:ext cx="5601205"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is content organised in Karel?</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87102" y="3752629"/>
              <a:ext cx="10042108"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7F7A3E8-E8B3-FE2A-F0C4-8CC32B5B0725}"/>
              </a:ext>
            </a:extLst>
          </p:cNvPr>
          <p:cNvPicPr>
            <a:picLocks noChangeAspect="1"/>
          </p:cNvPicPr>
          <p:nvPr/>
        </p:nvPicPr>
        <p:blipFill>
          <a:blip r:embed="rId3"/>
          <a:stretch>
            <a:fillRect/>
          </a:stretch>
        </p:blipFill>
        <p:spPr>
          <a:xfrm>
            <a:off x="1113572" y="2086236"/>
            <a:ext cx="6403648" cy="3447688"/>
          </a:xfrm>
          <a:prstGeom prst="roundRect">
            <a:avLst>
              <a:gd name="adj" fmla="val 13386"/>
            </a:avLst>
          </a:prstGeom>
          <a:ln w="19050">
            <a:solidFill>
              <a:srgbClr val="FFD966"/>
            </a:solidFill>
          </a:ln>
        </p:spPr>
      </p:pic>
      <p:sp>
        <p:nvSpPr>
          <p:cNvPr id="9" name="TextBox 8">
            <a:extLst>
              <a:ext uri="{FF2B5EF4-FFF2-40B4-BE49-F238E27FC236}">
                <a16:creationId xmlns:a16="http://schemas.microsoft.com/office/drawing/2014/main" id="{4D082945-125B-0AFA-76B6-BFDA16662B2C}"/>
              </a:ext>
            </a:extLst>
          </p:cNvPr>
          <p:cNvSpPr txBox="1"/>
          <p:nvPr/>
        </p:nvSpPr>
        <p:spPr>
          <a:xfrm>
            <a:off x="7812979" y="2068480"/>
            <a:ext cx="3727199" cy="3693319"/>
          </a:xfrm>
          <a:prstGeom prst="rect">
            <a:avLst/>
          </a:prstGeom>
          <a:noFill/>
        </p:spPr>
        <p:txBody>
          <a:bodyPr wrap="square" rtlCol="0">
            <a:spAutoFit/>
          </a:bodyPr>
          <a:lstStyle/>
          <a:p>
            <a:r>
              <a:rPr lang="en-GB">
                <a:latin typeface="Segoe UI" panose="020B0502040204020203" pitchFamily="34" charset="0"/>
                <a:cs typeface="Segoe UI" panose="020B0502040204020203" pitchFamily="34" charset="0"/>
              </a:rPr>
              <a:t>In Karel, there are individual </a:t>
            </a:r>
            <a:r>
              <a:rPr lang="en-GB" b="1">
                <a:latin typeface="Segoe UI" panose="020B0502040204020203" pitchFamily="34" charset="0"/>
                <a:cs typeface="Segoe UI" panose="020B0502040204020203" pitchFamily="34" charset="0"/>
              </a:rPr>
              <a:t>tasks</a:t>
            </a:r>
            <a:r>
              <a:rPr lang="en-GB">
                <a:latin typeface="Segoe UI" panose="020B0502040204020203" pitchFamily="34" charset="0"/>
                <a:cs typeface="Segoe UI" panose="020B0502040204020203" pitchFamily="34" charset="0"/>
              </a:rPr>
              <a:t> and </a:t>
            </a:r>
            <a:r>
              <a:rPr lang="en-GB" b="1">
                <a:latin typeface="Segoe UI" panose="020B0502040204020203" pitchFamily="34" charset="0"/>
                <a:cs typeface="Segoe UI" panose="020B0502040204020203" pitchFamily="34" charset="0"/>
              </a:rPr>
              <a:t>maps</a:t>
            </a:r>
            <a:r>
              <a:rPr lang="en-GB">
                <a:latin typeface="Segoe UI" panose="020B0502040204020203" pitchFamily="34" charset="0"/>
                <a:cs typeface="Segoe UI" panose="020B0502040204020203" pitchFamily="34" charset="0"/>
              </a:rPr>
              <a:t>.</a:t>
            </a:r>
            <a:endParaRPr lang="en-US">
              <a:latin typeface="Segoe UI" panose="020B0502040204020203" pitchFamily="34" charset="0"/>
              <a:cs typeface="Segoe UI" panose="020B0502040204020203" pitchFamily="34" charset="0"/>
            </a:endParaRPr>
          </a:p>
          <a:p>
            <a:endParaRPr lang="en-GB" b="1">
              <a:latin typeface="Segoe UI" panose="020B0502040204020203" pitchFamily="34" charset="0"/>
              <a:cs typeface="Segoe UI" panose="020B0502040204020203" pitchFamily="34" charset="0"/>
            </a:endParaRPr>
          </a:p>
          <a:p>
            <a:r>
              <a:rPr lang="en-GB">
                <a:latin typeface="Segoe UI" panose="020B0502040204020203" pitchFamily="34" charset="0"/>
                <a:cs typeface="Segoe UI" panose="020B0502040204020203" pitchFamily="34" charset="0"/>
              </a:rPr>
              <a:t>Maps contain sequences of individual tasks that students must complete. </a:t>
            </a:r>
          </a:p>
          <a:p>
            <a:endParaRPr lang="en-GB">
              <a:latin typeface="Segoe UI" panose="020B0502040204020203" pitchFamily="34" charset="0"/>
              <a:cs typeface="Segoe UI" panose="020B0502040204020203" pitchFamily="34" charset="0"/>
            </a:endParaRPr>
          </a:p>
          <a:p>
            <a:r>
              <a:rPr lang="en-GB">
                <a:latin typeface="Segoe UI" panose="020B0502040204020203" pitchFamily="34" charset="0"/>
                <a:cs typeface="Segoe UI" panose="020B0502040204020203" pitchFamily="34" charset="0"/>
              </a:rPr>
              <a:t>Maps can be designed to meet different needs. For example, a map could focus on one concept (e.g., repetition) with increasingly difficult tasks to scaffold student learning. </a:t>
            </a:r>
            <a:endParaRPr lang="en-US">
              <a:latin typeface="Segoe UI" panose="020B0502040204020203"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1EFEC62F-19CD-4334-F0E2-0FBBDFB4A5E9}"/>
              </a:ext>
            </a:extLst>
          </p:cNvPr>
          <p:cNvSpPr/>
          <p:nvPr/>
        </p:nvSpPr>
        <p:spPr>
          <a:xfrm>
            <a:off x="6529266" y="5207898"/>
            <a:ext cx="1135834" cy="472408"/>
          </a:xfrm>
          <a:prstGeom prst="roundRect">
            <a:avLst>
              <a:gd name="adj" fmla="val 19557"/>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Map</a:t>
            </a:r>
          </a:p>
        </p:txBody>
      </p:sp>
      <p:sp>
        <p:nvSpPr>
          <p:cNvPr id="13" name="Rectangle: Rounded Corners 12">
            <a:extLst>
              <a:ext uri="{FF2B5EF4-FFF2-40B4-BE49-F238E27FC236}">
                <a16:creationId xmlns:a16="http://schemas.microsoft.com/office/drawing/2014/main" id="{58306A92-9241-F663-F47C-4435533C573F}"/>
              </a:ext>
            </a:extLst>
          </p:cNvPr>
          <p:cNvSpPr/>
          <p:nvPr/>
        </p:nvSpPr>
        <p:spPr>
          <a:xfrm>
            <a:off x="2554170" y="3391472"/>
            <a:ext cx="1135834" cy="472408"/>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Task</a:t>
            </a:r>
          </a:p>
        </p:txBody>
      </p:sp>
      <p:sp>
        <p:nvSpPr>
          <p:cNvPr id="14" name="Oval 13">
            <a:extLst>
              <a:ext uri="{FF2B5EF4-FFF2-40B4-BE49-F238E27FC236}">
                <a16:creationId xmlns:a16="http://schemas.microsoft.com/office/drawing/2014/main" id="{139AD856-C91D-8213-FF1F-7DE66F289174}"/>
              </a:ext>
            </a:extLst>
          </p:cNvPr>
          <p:cNvSpPr/>
          <p:nvPr/>
        </p:nvSpPr>
        <p:spPr>
          <a:xfrm>
            <a:off x="2643971" y="2441936"/>
            <a:ext cx="956231" cy="884067"/>
          </a:xfrm>
          <a:prstGeom prst="ellipse">
            <a:avLst/>
          </a:prstGeom>
          <a:noFill/>
          <a:ln w="190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8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5" y="1340071"/>
            <a:ext cx="5134587" cy="992895"/>
            <a:chOff x="4827452" y="4321973"/>
            <a:chExt cx="7523570" cy="980471"/>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2" y="4321973"/>
              <a:ext cx="7523570" cy="980471"/>
              <a:chOff x="937428" y="5019721"/>
              <a:chExt cx="11525984" cy="882051"/>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28" y="5019721"/>
                <a:ext cx="11525984"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15C6735-7452-D3AF-1B39-7A7D4F8FACEE}"/>
                  </a:ext>
                </a:extLst>
              </p:cNvPr>
              <p:cNvSpPr txBox="1"/>
              <p:nvPr/>
            </p:nvSpPr>
            <p:spPr>
              <a:xfrm>
                <a:off x="2635462" y="5051900"/>
                <a:ext cx="9648597" cy="820252"/>
              </a:xfrm>
              <a:prstGeom prst="rect">
                <a:avLst/>
              </a:prstGeom>
              <a:grpFill/>
              <a:ln>
                <a:noFill/>
              </a:ln>
            </p:spPr>
            <p:txBody>
              <a:bodyPr wrap="square" rtlCol="0" anchor="ctr">
                <a:spAutoFit/>
              </a:bodyPr>
              <a:lstStyle/>
              <a:p>
                <a:pPr lvl="0">
                  <a:spcAft>
                    <a:spcPts val="1200"/>
                  </a:spcAft>
                  <a:tabLst>
                    <a:tab pos="539750" algn="l"/>
                    <a:tab pos="756285" algn="l"/>
                    <a:tab pos="972185" algn="l"/>
                  </a:tabLst>
                </a:pPr>
                <a:r>
                  <a:rPr lang="en-GB" dirty="0">
                    <a:latin typeface="Segoe UI" panose="020B0502040204020203" pitchFamily="34" charset="0"/>
                    <a:ea typeface="Calibri" panose="020F0502020204030204" pitchFamily="34" charset="0"/>
                    <a:cs typeface="Segoe UI" panose="020B0502040204020203" pitchFamily="34" charset="0"/>
                  </a:rPr>
                  <a:t>A grey dot signals that the student has not done anything in the task for more than 30 seconds.</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3512" y="4430634"/>
              <a:ext cx="992329" cy="723396"/>
            </a:xfrm>
            <a:prstGeom prst="rect">
              <a:avLst/>
            </a:prstGeom>
          </p:spPr>
        </p:pic>
      </p:grpSp>
      <p:sp>
        <p:nvSpPr>
          <p:cNvPr id="28" name="Rectangle: Rounded Corners 27">
            <a:extLst>
              <a:ext uri="{FF2B5EF4-FFF2-40B4-BE49-F238E27FC236}">
                <a16:creationId xmlns:a16="http://schemas.microsoft.com/office/drawing/2014/main" id="{223CDC74-D40A-648F-3443-BC135DE3111D}"/>
              </a:ext>
            </a:extLst>
          </p:cNvPr>
          <p:cNvSpPr/>
          <p:nvPr/>
        </p:nvSpPr>
        <p:spPr>
          <a:xfrm>
            <a:off x="5167181" y="4854448"/>
            <a:ext cx="703104" cy="457198"/>
          </a:xfrm>
          <a:prstGeom prst="roundRect">
            <a:avLst/>
          </a:prstGeom>
          <a:solidFill>
            <a:srgbClr val="93FF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9E1959D-2CC3-82CB-CB13-99E58815964C}"/>
              </a:ext>
            </a:extLst>
          </p:cNvPr>
          <p:cNvGrpSpPr/>
          <p:nvPr/>
        </p:nvGrpSpPr>
        <p:grpSpPr>
          <a:xfrm>
            <a:off x="1540860" y="2755801"/>
            <a:ext cx="9740348" cy="2754051"/>
            <a:chOff x="1540860" y="2635849"/>
            <a:chExt cx="9740348" cy="2754051"/>
          </a:xfrm>
        </p:grpSpPr>
        <p:pic>
          <p:nvPicPr>
            <p:cNvPr id="6" name="Picture 5">
              <a:extLst>
                <a:ext uri="{FF2B5EF4-FFF2-40B4-BE49-F238E27FC236}">
                  <a16:creationId xmlns:a16="http://schemas.microsoft.com/office/drawing/2014/main" id="{2E7409A4-3607-A682-176E-92D87C627667}"/>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CB569E6D-3C8C-5E6A-C4B4-C84676526E83}"/>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Moves Forward</a:t>
              </a:r>
              <a:endParaRPr lang="en-US" sz="1100" dirty="0">
                <a:solidFill>
                  <a:schemeClr val="tx1"/>
                </a:solidFill>
              </a:endParaRPr>
            </a:p>
          </p:txBody>
        </p:sp>
        <p:sp>
          <p:nvSpPr>
            <p:cNvPr id="10" name="Rectangle 9">
              <a:extLst>
                <a:ext uri="{FF2B5EF4-FFF2-40B4-BE49-F238E27FC236}">
                  <a16:creationId xmlns:a16="http://schemas.microsoft.com/office/drawing/2014/main" id="{DA446B78-EDA3-B252-142E-1D8BF9E34BAF}"/>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Left</a:t>
              </a:r>
              <a:endParaRPr lang="en-US" sz="1100" dirty="0">
                <a:solidFill>
                  <a:schemeClr val="tx1"/>
                </a:solidFill>
              </a:endParaRPr>
            </a:p>
          </p:txBody>
        </p:sp>
        <p:sp>
          <p:nvSpPr>
            <p:cNvPr id="11" name="Rectangle 10">
              <a:extLst>
                <a:ext uri="{FF2B5EF4-FFF2-40B4-BE49-F238E27FC236}">
                  <a16:creationId xmlns:a16="http://schemas.microsoft.com/office/drawing/2014/main" id="{973C3DB3-94A2-6C3B-038C-6FB4456ABACA}"/>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Picks Up Stones</a:t>
              </a:r>
              <a:endParaRPr lang="en-US" sz="1100" dirty="0">
                <a:solidFill>
                  <a:schemeClr val="tx1"/>
                </a:solidFill>
              </a:endParaRPr>
            </a:p>
          </p:txBody>
        </p:sp>
        <p:sp>
          <p:nvSpPr>
            <p:cNvPr id="14" name="Rectangle 13">
              <a:extLst>
                <a:ext uri="{FF2B5EF4-FFF2-40B4-BE49-F238E27FC236}">
                  <a16:creationId xmlns:a16="http://schemas.microsoft.com/office/drawing/2014/main" id="{CAA21A91-1202-FE9E-9336-84A7E87E710A}"/>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Places Stones</a:t>
              </a:r>
              <a:endParaRPr lang="en-US" sz="1100" dirty="0">
                <a:solidFill>
                  <a:schemeClr val="tx1"/>
                </a:solidFill>
              </a:endParaRPr>
            </a:p>
          </p:txBody>
        </p:sp>
        <p:sp>
          <p:nvSpPr>
            <p:cNvPr id="15" name="Rectangle 14">
              <a:extLst>
                <a:ext uri="{FF2B5EF4-FFF2-40B4-BE49-F238E27FC236}">
                  <a16:creationId xmlns:a16="http://schemas.microsoft.com/office/drawing/2014/main" id="{A5D6CAED-D6FF-FD8C-B923-D3E07008A8EE}"/>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Right</a:t>
              </a:r>
              <a:endParaRPr lang="en-US" sz="1100" dirty="0">
                <a:solidFill>
                  <a:schemeClr val="tx1"/>
                </a:solidFill>
              </a:endParaRPr>
            </a:p>
          </p:txBody>
        </p:sp>
        <p:sp>
          <p:nvSpPr>
            <p:cNvPr id="17" name="Rectangle 16">
              <a:extLst>
                <a:ext uri="{FF2B5EF4-FFF2-40B4-BE49-F238E27FC236}">
                  <a16:creationId xmlns:a16="http://schemas.microsoft.com/office/drawing/2014/main" id="{B53C859B-1812-BD85-E8CA-E7D0496137AA}"/>
                </a:ext>
              </a:extLst>
            </p:cNvPr>
            <p:cNvSpPr/>
            <p:nvPr/>
          </p:nvSpPr>
          <p:spPr>
            <a:xfrm>
              <a:off x="1592791" y="333892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Emma</a:t>
              </a:r>
              <a:endParaRPr lang="en-US" sz="1100" dirty="0">
                <a:solidFill>
                  <a:schemeClr val="tx1"/>
                </a:solidFill>
              </a:endParaRPr>
            </a:p>
          </p:txBody>
        </p:sp>
        <p:sp>
          <p:nvSpPr>
            <p:cNvPr id="18" name="Rectangle 17">
              <a:extLst>
                <a:ext uri="{FF2B5EF4-FFF2-40B4-BE49-F238E27FC236}">
                  <a16:creationId xmlns:a16="http://schemas.microsoft.com/office/drawing/2014/main" id="{D860384F-7250-5C8C-5F93-FB56F6609276}"/>
                </a:ext>
              </a:extLst>
            </p:cNvPr>
            <p:cNvSpPr/>
            <p:nvPr/>
          </p:nvSpPr>
          <p:spPr>
            <a:xfrm>
              <a:off x="1583350" y="3587310"/>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Marta</a:t>
              </a:r>
              <a:endParaRPr lang="en-US" sz="1100" dirty="0">
                <a:solidFill>
                  <a:schemeClr val="tx1"/>
                </a:solidFill>
              </a:endParaRPr>
            </a:p>
          </p:txBody>
        </p:sp>
        <p:sp>
          <p:nvSpPr>
            <p:cNvPr id="20" name="Rectangle 19">
              <a:extLst>
                <a:ext uri="{FF2B5EF4-FFF2-40B4-BE49-F238E27FC236}">
                  <a16:creationId xmlns:a16="http://schemas.microsoft.com/office/drawing/2014/main" id="{86B4E52E-2BFA-152C-33CA-328ED2A01337}"/>
                </a:ext>
              </a:extLst>
            </p:cNvPr>
            <p:cNvSpPr/>
            <p:nvPr/>
          </p:nvSpPr>
          <p:spPr>
            <a:xfrm>
              <a:off x="1592791" y="3869546"/>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Sruthi</a:t>
              </a:r>
              <a:endParaRPr lang="en-US" sz="1100" dirty="0">
                <a:solidFill>
                  <a:schemeClr val="tx1"/>
                </a:solidFill>
              </a:endParaRPr>
            </a:p>
          </p:txBody>
        </p:sp>
        <p:sp>
          <p:nvSpPr>
            <p:cNvPr id="23" name="Rectangle 22">
              <a:extLst>
                <a:ext uri="{FF2B5EF4-FFF2-40B4-BE49-F238E27FC236}">
                  <a16:creationId xmlns:a16="http://schemas.microsoft.com/office/drawing/2014/main" id="{5BB3BB6A-21AE-5186-80BE-EC5609295CBF}"/>
                </a:ext>
              </a:extLst>
            </p:cNvPr>
            <p:cNvSpPr/>
            <p:nvPr/>
          </p:nvSpPr>
          <p:spPr>
            <a:xfrm>
              <a:off x="1583913" y="41394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Theo</a:t>
              </a:r>
              <a:endParaRPr lang="en-US" sz="1100" dirty="0">
                <a:solidFill>
                  <a:schemeClr val="tx1"/>
                </a:solidFill>
              </a:endParaRPr>
            </a:p>
          </p:txBody>
        </p:sp>
        <p:sp>
          <p:nvSpPr>
            <p:cNvPr id="27" name="Rectangle 26">
              <a:extLst>
                <a:ext uri="{FF2B5EF4-FFF2-40B4-BE49-F238E27FC236}">
                  <a16:creationId xmlns:a16="http://schemas.microsoft.com/office/drawing/2014/main" id="{10DBD24E-3D54-6940-1DF7-ADAB96CFB0D0}"/>
                </a:ext>
              </a:extLst>
            </p:cNvPr>
            <p:cNvSpPr/>
            <p:nvPr/>
          </p:nvSpPr>
          <p:spPr>
            <a:xfrm>
              <a:off x="1598209" y="441463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Ava</a:t>
              </a:r>
              <a:endParaRPr lang="en-US" sz="1100" dirty="0">
                <a:solidFill>
                  <a:schemeClr val="tx1"/>
                </a:solidFill>
              </a:endParaRPr>
            </a:p>
          </p:txBody>
        </p:sp>
        <p:sp>
          <p:nvSpPr>
            <p:cNvPr id="29" name="Rectangle 28">
              <a:extLst>
                <a:ext uri="{FF2B5EF4-FFF2-40B4-BE49-F238E27FC236}">
                  <a16:creationId xmlns:a16="http://schemas.microsoft.com/office/drawing/2014/main" id="{E7BCA0F6-A023-9623-A938-409D45E3C4C8}"/>
                </a:ext>
              </a:extLst>
            </p:cNvPr>
            <p:cNvSpPr/>
            <p:nvPr/>
          </p:nvSpPr>
          <p:spPr>
            <a:xfrm>
              <a:off x="1583913" y="468644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Tiago</a:t>
              </a:r>
              <a:endParaRPr lang="en-US" sz="1100" dirty="0">
                <a:solidFill>
                  <a:schemeClr val="tx1"/>
                </a:solidFill>
              </a:endParaRPr>
            </a:p>
          </p:txBody>
        </p:sp>
        <p:sp>
          <p:nvSpPr>
            <p:cNvPr id="30" name="Rectangle 29">
              <a:extLst>
                <a:ext uri="{FF2B5EF4-FFF2-40B4-BE49-F238E27FC236}">
                  <a16:creationId xmlns:a16="http://schemas.microsoft.com/office/drawing/2014/main" id="{2E2200BB-CFBD-5770-3031-674EE43ADEF4}"/>
                </a:ext>
              </a:extLst>
            </p:cNvPr>
            <p:cNvSpPr/>
            <p:nvPr/>
          </p:nvSpPr>
          <p:spPr>
            <a:xfrm>
              <a:off x="1583913" y="4917609"/>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Shir</a:t>
              </a:r>
              <a:endParaRPr lang="en-US" sz="1100" dirty="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stCxn id="32" idx="2"/>
            <a:endCxn id="2" idx="2"/>
          </p:cNvCxnSpPr>
          <p:nvPr/>
        </p:nvCxnSpPr>
        <p:spPr>
          <a:xfrm rot="5400000">
            <a:off x="1944080" y="2982700"/>
            <a:ext cx="1780302" cy="483906"/>
          </a:xfrm>
          <a:prstGeom prst="curvedConnector4">
            <a:avLst>
              <a:gd name="adj1" fmla="val 48878"/>
              <a:gd name="adj2" fmla="val 147241"/>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035CA78-9D74-3804-7DA2-180C77A5985E}"/>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62BCDE6-E907-50B7-EC37-4F2458800691}"/>
              </a:ext>
            </a:extLst>
          </p:cNvPr>
          <p:cNvGrpSpPr/>
          <p:nvPr/>
        </p:nvGrpSpPr>
        <p:grpSpPr>
          <a:xfrm>
            <a:off x="985187" y="1341607"/>
            <a:ext cx="4181994" cy="992895"/>
            <a:chOff x="4827453" y="4321973"/>
            <a:chExt cx="6074586" cy="980471"/>
          </a:xfrm>
          <a:solidFill>
            <a:srgbClr val="93FFE8">
              <a:alpha val="85098"/>
            </a:srgbClr>
          </a:solidFill>
        </p:grpSpPr>
        <p:grpSp>
          <p:nvGrpSpPr>
            <p:cNvPr id="9" name="Group 8">
              <a:extLst>
                <a:ext uri="{FF2B5EF4-FFF2-40B4-BE49-F238E27FC236}">
                  <a16:creationId xmlns:a16="http://schemas.microsoft.com/office/drawing/2014/main" id="{383A8E5F-2726-0FEA-CF66-9431025C6D7D}"/>
                </a:ext>
              </a:extLst>
            </p:cNvPr>
            <p:cNvGrpSpPr/>
            <p:nvPr/>
          </p:nvGrpSpPr>
          <p:grpSpPr>
            <a:xfrm>
              <a:off x="4827453" y="4321973"/>
              <a:ext cx="6074586" cy="980471"/>
              <a:chOff x="937430" y="5019721"/>
              <a:chExt cx="9306165" cy="882051"/>
            </a:xfrm>
            <a:grpFill/>
          </p:grpSpPr>
          <p:sp>
            <p:nvSpPr>
              <p:cNvPr id="32" name="Rectangle: Rounded Corners 31">
                <a:extLst>
                  <a:ext uri="{FF2B5EF4-FFF2-40B4-BE49-F238E27FC236}">
                    <a16:creationId xmlns:a16="http://schemas.microsoft.com/office/drawing/2014/main" id="{60E639DD-95F3-C219-89CA-A19FA69098CB}"/>
                  </a:ext>
                </a:extLst>
              </p:cNvPr>
              <p:cNvSpPr/>
              <p:nvPr/>
            </p:nvSpPr>
            <p:spPr>
              <a:xfrm>
                <a:off x="937430" y="5019721"/>
                <a:ext cx="9306165"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37B39F7-5A79-7BA6-7CB9-9A4ACC661DB5}"/>
                  </a:ext>
                </a:extLst>
              </p:cNvPr>
              <p:cNvSpPr txBox="1"/>
              <p:nvPr/>
            </p:nvSpPr>
            <p:spPr>
              <a:xfrm>
                <a:off x="2635463" y="5028239"/>
                <a:ext cx="7608132" cy="820252"/>
              </a:xfrm>
              <a:prstGeom prst="rect">
                <a:avLst/>
              </a:prstGeom>
              <a:grpFill/>
              <a:ln>
                <a:noFill/>
              </a:ln>
            </p:spPr>
            <p:txBody>
              <a:bodyPr wrap="square" rtlCol="0" anchor="ctr">
                <a:spAutoFit/>
              </a:bodyPr>
              <a:lstStyle/>
              <a:p>
                <a:pPr lvl="0">
                  <a:spcAft>
                    <a:spcPts val="1200"/>
                  </a:spcAft>
                  <a:tabLst>
                    <a:tab pos="539750" algn="l"/>
                    <a:tab pos="756285" algn="l"/>
                    <a:tab pos="972185" algn="l"/>
                  </a:tabLst>
                </a:pPr>
                <a:r>
                  <a:rPr lang="en-GB" dirty="0">
                    <a:latin typeface="Segoe UI" panose="020B0502040204020203" pitchFamily="34" charset="0"/>
                    <a:ea typeface="Calibri" panose="020F0502020204030204" pitchFamily="34" charset="0"/>
                    <a:cs typeface="Segoe UI" panose="020B0502040204020203" pitchFamily="34" charset="0"/>
                  </a:rPr>
                  <a:t>A green dot signals that the student is actively working on the task.</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16" name="Graphic 15" descr="Lightbulb with solid fill">
              <a:extLst>
                <a:ext uri="{FF2B5EF4-FFF2-40B4-BE49-F238E27FC236}">
                  <a16:creationId xmlns:a16="http://schemas.microsoft.com/office/drawing/2014/main" id="{894A06A0-DE44-D91E-BDAE-009173A808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3512" y="4430634"/>
              <a:ext cx="992329" cy="723396"/>
            </a:xfrm>
            <a:prstGeom prst="rect">
              <a:avLst/>
            </a:prstGeom>
          </p:spPr>
        </p:pic>
      </p:grpSp>
      <p:cxnSp>
        <p:nvCxnSpPr>
          <p:cNvPr id="35" name="Straight Connector 21">
            <a:extLst>
              <a:ext uri="{FF2B5EF4-FFF2-40B4-BE49-F238E27FC236}">
                <a16:creationId xmlns:a16="http://schemas.microsoft.com/office/drawing/2014/main" id="{7C9E1C12-AB12-6FE8-55A8-F08E0F897726}"/>
              </a:ext>
            </a:extLst>
          </p:cNvPr>
          <p:cNvCxnSpPr>
            <a:cxnSpLocks/>
            <a:stCxn id="25" idx="2"/>
          </p:cNvCxnSpPr>
          <p:nvPr/>
        </p:nvCxnSpPr>
        <p:spPr>
          <a:xfrm rot="5400000">
            <a:off x="4361934" y="643209"/>
            <a:ext cx="2587829" cy="5967342"/>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127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8955"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4" y="1340071"/>
            <a:ext cx="5112941" cy="992895"/>
            <a:chOff x="4827453" y="4321973"/>
            <a:chExt cx="6074586" cy="980471"/>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3" y="4321973"/>
              <a:ext cx="6074586" cy="980471"/>
              <a:chOff x="937430" y="5019721"/>
              <a:chExt cx="9306165" cy="882051"/>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30" y="5019721"/>
                <a:ext cx="9306165"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5C6735-7452-D3AF-1B39-7A7D4F8FACEE}"/>
                  </a:ext>
                </a:extLst>
              </p:cNvPr>
              <p:cNvSpPr txBox="1"/>
              <p:nvPr/>
            </p:nvSpPr>
            <p:spPr>
              <a:xfrm>
                <a:off x="2635463" y="5151276"/>
                <a:ext cx="7608132" cy="574176"/>
              </a:xfrm>
              <a:prstGeom prst="rect">
                <a:avLst/>
              </a:prstGeom>
              <a:noFill/>
              <a:ln>
                <a:noFill/>
              </a:ln>
            </p:spPr>
            <p:txBody>
              <a:bodyPr wrap="square" rtlCol="0" anchor="ctr">
                <a:spAutoFit/>
              </a:bodyPr>
              <a:lstStyle/>
              <a:p>
                <a:pPr lvl="0">
                  <a:spcAft>
                    <a:spcPts val="1200"/>
                  </a:spcAft>
                  <a:tabLst>
                    <a:tab pos="539750" algn="l"/>
                    <a:tab pos="756285" algn="l"/>
                    <a:tab pos="972185" algn="l"/>
                  </a:tabLst>
                </a:pPr>
                <a:r>
                  <a:rPr lang="en-GB" sz="1800">
                    <a:effectLst/>
                    <a:latin typeface="Segoe UI" panose="020B0502040204020203" pitchFamily="34" charset="0"/>
                    <a:ea typeface="Calibri" panose="020F0502020204030204" pitchFamily="34" charset="0"/>
                    <a:cs typeface="Segoe UI" panose="020B0502040204020203" pitchFamily="34" charset="0"/>
                  </a:rPr>
                  <a:t>A green </a:t>
                </a:r>
                <a:r>
                  <a:rPr lang="en-GB">
                    <a:latin typeface="Segoe UI" panose="020B0502040204020203" pitchFamily="34" charset="0"/>
                    <a:ea typeface="Calibri" panose="020F0502020204030204" pitchFamily="34" charset="0"/>
                    <a:cs typeface="Segoe UI" panose="020B0502040204020203" pitchFamily="34" charset="0"/>
                  </a:rPr>
                  <a:t>question mark indicates that the student has used a hint in the task. </a:t>
                </a:r>
                <a:endParaRPr lang="en-US" sz="180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9522" y="4496654"/>
              <a:ext cx="759596" cy="594083"/>
            </a:xfrm>
            <a:prstGeom prst="rect">
              <a:avLst/>
            </a:prstGeom>
          </p:spPr>
        </p:pic>
      </p:grpSp>
      <p:sp>
        <p:nvSpPr>
          <p:cNvPr id="28" name="Rectangle: Rounded Corners 27">
            <a:extLst>
              <a:ext uri="{FF2B5EF4-FFF2-40B4-BE49-F238E27FC236}">
                <a16:creationId xmlns:a16="http://schemas.microsoft.com/office/drawing/2014/main" id="{223CDC74-D40A-648F-3443-BC135DE3111D}"/>
              </a:ext>
            </a:extLst>
          </p:cNvPr>
          <p:cNvSpPr/>
          <p:nvPr/>
        </p:nvSpPr>
        <p:spPr>
          <a:xfrm>
            <a:off x="5167181" y="4854448"/>
            <a:ext cx="703104" cy="457198"/>
          </a:xfrm>
          <a:prstGeom prst="roundRect">
            <a:avLst/>
          </a:prstGeom>
          <a:solidFill>
            <a:srgbClr val="93FF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9E1959D-2CC3-82CB-CB13-99E58815964C}"/>
              </a:ext>
            </a:extLst>
          </p:cNvPr>
          <p:cNvGrpSpPr/>
          <p:nvPr/>
        </p:nvGrpSpPr>
        <p:grpSpPr>
          <a:xfrm>
            <a:off x="1540860" y="2755801"/>
            <a:ext cx="9740348" cy="2754051"/>
            <a:chOff x="1540860" y="2635849"/>
            <a:chExt cx="9740348" cy="2754051"/>
          </a:xfrm>
        </p:grpSpPr>
        <p:pic>
          <p:nvPicPr>
            <p:cNvPr id="6" name="Picture 5">
              <a:extLst>
                <a:ext uri="{FF2B5EF4-FFF2-40B4-BE49-F238E27FC236}">
                  <a16:creationId xmlns:a16="http://schemas.microsoft.com/office/drawing/2014/main" id="{2E7409A4-3607-A682-176E-92D87C627667}"/>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CB569E6D-3C8C-5E6A-C4B4-C84676526E83}"/>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Moves Forward</a:t>
              </a:r>
              <a:endParaRPr lang="en-US" sz="1100">
                <a:solidFill>
                  <a:schemeClr val="tx1"/>
                </a:solidFill>
              </a:endParaRPr>
            </a:p>
          </p:txBody>
        </p:sp>
        <p:sp>
          <p:nvSpPr>
            <p:cNvPr id="10" name="Rectangle 9">
              <a:extLst>
                <a:ext uri="{FF2B5EF4-FFF2-40B4-BE49-F238E27FC236}">
                  <a16:creationId xmlns:a16="http://schemas.microsoft.com/office/drawing/2014/main" id="{DA446B78-EDA3-B252-142E-1D8BF9E34BAF}"/>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Left</a:t>
              </a:r>
              <a:endParaRPr lang="en-US" sz="1100">
                <a:solidFill>
                  <a:schemeClr val="tx1"/>
                </a:solidFill>
              </a:endParaRPr>
            </a:p>
          </p:txBody>
        </p:sp>
        <p:sp>
          <p:nvSpPr>
            <p:cNvPr id="11" name="Rectangle 10">
              <a:extLst>
                <a:ext uri="{FF2B5EF4-FFF2-40B4-BE49-F238E27FC236}">
                  <a16:creationId xmlns:a16="http://schemas.microsoft.com/office/drawing/2014/main" id="{973C3DB3-94A2-6C3B-038C-6FB4456ABACA}"/>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Picks Up Stones</a:t>
              </a:r>
              <a:endParaRPr lang="en-US" sz="1100">
                <a:solidFill>
                  <a:schemeClr val="tx1"/>
                </a:solidFill>
              </a:endParaRPr>
            </a:p>
          </p:txBody>
        </p:sp>
        <p:sp>
          <p:nvSpPr>
            <p:cNvPr id="14" name="Rectangle 13">
              <a:extLst>
                <a:ext uri="{FF2B5EF4-FFF2-40B4-BE49-F238E27FC236}">
                  <a16:creationId xmlns:a16="http://schemas.microsoft.com/office/drawing/2014/main" id="{CAA21A91-1202-FE9E-9336-84A7E87E710A}"/>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Places Stones</a:t>
              </a:r>
              <a:endParaRPr lang="en-US" sz="1100">
                <a:solidFill>
                  <a:schemeClr val="tx1"/>
                </a:solidFill>
              </a:endParaRPr>
            </a:p>
          </p:txBody>
        </p:sp>
        <p:sp>
          <p:nvSpPr>
            <p:cNvPr id="15" name="Rectangle 14">
              <a:extLst>
                <a:ext uri="{FF2B5EF4-FFF2-40B4-BE49-F238E27FC236}">
                  <a16:creationId xmlns:a16="http://schemas.microsoft.com/office/drawing/2014/main" id="{A5D6CAED-D6FF-FD8C-B923-D3E07008A8EE}"/>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Karel Turns Right</a:t>
              </a:r>
              <a:endParaRPr lang="en-US" sz="110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stCxn id="25" idx="2"/>
            <a:endCxn id="2" idx="0"/>
          </p:cNvCxnSpPr>
          <p:nvPr/>
        </p:nvCxnSpPr>
        <p:spPr>
          <a:xfrm rot="16200000" flipH="1">
            <a:off x="9227231" y="1734432"/>
            <a:ext cx="1331641" cy="2528713"/>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7554A48-39F2-E07D-68AB-DB9ECB14812D}"/>
              </a:ext>
            </a:extLst>
          </p:cNvPr>
          <p:cNvSpPr/>
          <p:nvPr/>
        </p:nvSpPr>
        <p:spPr>
          <a:xfrm>
            <a:off x="11008311" y="3664610"/>
            <a:ext cx="298194" cy="339072"/>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4F6B72-2377-FDCC-DFB3-C60BEF6A7004}"/>
              </a:ext>
            </a:extLst>
          </p:cNvPr>
          <p:cNvSpPr/>
          <p:nvPr/>
        </p:nvSpPr>
        <p:spPr>
          <a:xfrm>
            <a:off x="1585207" y="3458877"/>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Emma</a:t>
            </a:r>
            <a:endParaRPr lang="en-US" sz="1100">
              <a:solidFill>
                <a:schemeClr val="tx1"/>
              </a:solidFill>
            </a:endParaRPr>
          </a:p>
        </p:txBody>
      </p:sp>
      <p:sp>
        <p:nvSpPr>
          <p:cNvPr id="5" name="Rectangle 4">
            <a:extLst>
              <a:ext uri="{FF2B5EF4-FFF2-40B4-BE49-F238E27FC236}">
                <a16:creationId xmlns:a16="http://schemas.microsoft.com/office/drawing/2014/main" id="{2184587C-6D75-A553-D528-266D5B1B6C6D}"/>
              </a:ext>
            </a:extLst>
          </p:cNvPr>
          <p:cNvSpPr/>
          <p:nvPr/>
        </p:nvSpPr>
        <p:spPr>
          <a:xfrm>
            <a:off x="1585291" y="3707262"/>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Marta</a:t>
            </a:r>
            <a:endParaRPr lang="en-US" sz="1100">
              <a:solidFill>
                <a:schemeClr val="tx1"/>
              </a:solidFill>
            </a:endParaRPr>
          </a:p>
        </p:txBody>
      </p:sp>
      <p:sp>
        <p:nvSpPr>
          <p:cNvPr id="9" name="Rectangle 8">
            <a:extLst>
              <a:ext uri="{FF2B5EF4-FFF2-40B4-BE49-F238E27FC236}">
                <a16:creationId xmlns:a16="http://schemas.microsoft.com/office/drawing/2014/main" id="{10297C04-E18B-FEE5-BC56-7A1125AD1301}"/>
              </a:ext>
            </a:extLst>
          </p:cNvPr>
          <p:cNvSpPr/>
          <p:nvPr/>
        </p:nvSpPr>
        <p:spPr>
          <a:xfrm>
            <a:off x="1594732" y="3989498"/>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Sruthi</a:t>
            </a:r>
            <a:endParaRPr lang="en-US" sz="1100">
              <a:solidFill>
                <a:schemeClr val="tx1"/>
              </a:solidFill>
            </a:endParaRPr>
          </a:p>
        </p:txBody>
      </p:sp>
      <p:sp>
        <p:nvSpPr>
          <p:cNvPr id="16" name="Rectangle 15">
            <a:extLst>
              <a:ext uri="{FF2B5EF4-FFF2-40B4-BE49-F238E27FC236}">
                <a16:creationId xmlns:a16="http://schemas.microsoft.com/office/drawing/2014/main" id="{3711EE52-647A-B802-4A18-79A867FEC575}"/>
              </a:ext>
            </a:extLst>
          </p:cNvPr>
          <p:cNvSpPr/>
          <p:nvPr/>
        </p:nvSpPr>
        <p:spPr>
          <a:xfrm>
            <a:off x="1585207" y="42593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Theo</a:t>
            </a:r>
            <a:endParaRPr lang="en-US" sz="1100">
              <a:solidFill>
                <a:schemeClr val="tx1"/>
              </a:solidFill>
            </a:endParaRPr>
          </a:p>
        </p:txBody>
      </p:sp>
      <p:sp>
        <p:nvSpPr>
          <p:cNvPr id="32" name="Rectangle 31">
            <a:extLst>
              <a:ext uri="{FF2B5EF4-FFF2-40B4-BE49-F238E27FC236}">
                <a16:creationId xmlns:a16="http://schemas.microsoft.com/office/drawing/2014/main" id="{C53C8799-9972-A34B-1462-D41BF358CE65}"/>
              </a:ext>
            </a:extLst>
          </p:cNvPr>
          <p:cNvSpPr/>
          <p:nvPr/>
        </p:nvSpPr>
        <p:spPr>
          <a:xfrm>
            <a:off x="1590625" y="453458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Ava</a:t>
            </a:r>
            <a:endParaRPr lang="en-US" sz="1100">
              <a:solidFill>
                <a:schemeClr val="tx1"/>
              </a:solidFill>
            </a:endParaRPr>
          </a:p>
        </p:txBody>
      </p:sp>
      <p:sp>
        <p:nvSpPr>
          <p:cNvPr id="33" name="Rectangle 32">
            <a:extLst>
              <a:ext uri="{FF2B5EF4-FFF2-40B4-BE49-F238E27FC236}">
                <a16:creationId xmlns:a16="http://schemas.microsoft.com/office/drawing/2014/main" id="{11BB19E7-AA96-4885-385E-CFF003154553}"/>
              </a:ext>
            </a:extLst>
          </p:cNvPr>
          <p:cNvSpPr/>
          <p:nvPr/>
        </p:nvSpPr>
        <p:spPr>
          <a:xfrm>
            <a:off x="1585207" y="480639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Tiago</a:t>
            </a:r>
            <a:endParaRPr lang="en-US" sz="1100">
              <a:solidFill>
                <a:schemeClr val="tx1"/>
              </a:solidFill>
            </a:endParaRPr>
          </a:p>
        </p:txBody>
      </p:sp>
      <p:sp>
        <p:nvSpPr>
          <p:cNvPr id="34" name="Rectangle 33">
            <a:extLst>
              <a:ext uri="{FF2B5EF4-FFF2-40B4-BE49-F238E27FC236}">
                <a16:creationId xmlns:a16="http://schemas.microsoft.com/office/drawing/2014/main" id="{D70192D1-B1C1-6BCB-4F1C-8A2F09717A1C}"/>
              </a:ext>
            </a:extLst>
          </p:cNvPr>
          <p:cNvSpPr/>
          <p:nvPr/>
        </p:nvSpPr>
        <p:spPr>
          <a:xfrm>
            <a:off x="1585207" y="50375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Shir</a:t>
            </a:r>
            <a:endParaRPr lang="en-US" sz="1100">
              <a:solidFill>
                <a:schemeClr val="tx1"/>
              </a:solidFill>
            </a:endParaRPr>
          </a:p>
        </p:txBody>
      </p:sp>
      <p:sp>
        <p:nvSpPr>
          <p:cNvPr id="35" name="Oval 34">
            <a:extLst>
              <a:ext uri="{FF2B5EF4-FFF2-40B4-BE49-F238E27FC236}">
                <a16:creationId xmlns:a16="http://schemas.microsoft.com/office/drawing/2014/main" id="{6A90CBC0-B2CA-B33F-15FC-C4910E533291}"/>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D76C5A9-8424-2C42-013A-D00EAA841CAD}"/>
              </a:ext>
            </a:extLst>
          </p:cNvPr>
          <p:cNvGrpSpPr/>
          <p:nvPr/>
        </p:nvGrpSpPr>
        <p:grpSpPr>
          <a:xfrm>
            <a:off x="636456" y="1359268"/>
            <a:ext cx="5112941" cy="992895"/>
            <a:chOff x="4827453" y="4321973"/>
            <a:chExt cx="6074586" cy="980471"/>
          </a:xfrm>
          <a:solidFill>
            <a:srgbClr val="93FFE8">
              <a:alpha val="85098"/>
            </a:srgbClr>
          </a:solidFill>
        </p:grpSpPr>
        <p:grpSp>
          <p:nvGrpSpPr>
            <p:cNvPr id="38" name="Group 37">
              <a:extLst>
                <a:ext uri="{FF2B5EF4-FFF2-40B4-BE49-F238E27FC236}">
                  <a16:creationId xmlns:a16="http://schemas.microsoft.com/office/drawing/2014/main" id="{6C7B0DCC-E870-8F78-F835-E2C4CDB31BE3}"/>
                </a:ext>
              </a:extLst>
            </p:cNvPr>
            <p:cNvGrpSpPr/>
            <p:nvPr/>
          </p:nvGrpSpPr>
          <p:grpSpPr>
            <a:xfrm>
              <a:off x="4827453" y="4321973"/>
              <a:ext cx="6074586" cy="980471"/>
              <a:chOff x="937430" y="5019721"/>
              <a:chExt cx="9306165" cy="882051"/>
            </a:xfrm>
            <a:grpFill/>
          </p:grpSpPr>
          <p:sp>
            <p:nvSpPr>
              <p:cNvPr id="40" name="Rectangle: Rounded Corners 39">
                <a:extLst>
                  <a:ext uri="{FF2B5EF4-FFF2-40B4-BE49-F238E27FC236}">
                    <a16:creationId xmlns:a16="http://schemas.microsoft.com/office/drawing/2014/main" id="{634EB228-0EA6-5E92-D3E1-E4B6E8879DF5}"/>
                  </a:ext>
                </a:extLst>
              </p:cNvPr>
              <p:cNvSpPr/>
              <p:nvPr/>
            </p:nvSpPr>
            <p:spPr>
              <a:xfrm>
                <a:off x="937430" y="5019721"/>
                <a:ext cx="9306165"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50A5034-320C-0E38-0A7E-03F933722881}"/>
                  </a:ext>
                </a:extLst>
              </p:cNvPr>
              <p:cNvSpPr txBox="1"/>
              <p:nvPr/>
            </p:nvSpPr>
            <p:spPr>
              <a:xfrm>
                <a:off x="2635463" y="5151276"/>
                <a:ext cx="7608132" cy="574176"/>
              </a:xfrm>
              <a:prstGeom prst="rect">
                <a:avLst/>
              </a:prstGeom>
              <a:noFill/>
              <a:ln>
                <a:noFill/>
              </a:ln>
            </p:spPr>
            <p:txBody>
              <a:bodyPr wrap="square" rtlCol="0" anchor="ctr">
                <a:spAutoFit/>
              </a:bodyPr>
              <a:lstStyle/>
              <a:p>
                <a:pPr lvl="0">
                  <a:spcAft>
                    <a:spcPts val="1200"/>
                  </a:spcAft>
                  <a:tabLst>
                    <a:tab pos="539750" algn="l"/>
                    <a:tab pos="756285" algn="l"/>
                    <a:tab pos="972185" algn="l"/>
                  </a:tabLst>
                </a:pPr>
                <a:r>
                  <a:rPr lang="en-GB">
                    <a:latin typeface="Segoe UI" panose="020B0502040204020203" pitchFamily="34" charset="0"/>
                    <a:ea typeface="Calibri" panose="020F0502020204030204" pitchFamily="34" charset="0"/>
                    <a:cs typeface="Segoe UI" panose="020B0502040204020203" pitchFamily="34" charset="0"/>
                  </a:rPr>
                  <a:t>A question mark in a cell signals a hint is available in that task.</a:t>
                </a:r>
                <a:endParaRPr lang="en-US" sz="180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39" name="Graphic 38" descr="Lightbulb with solid fill">
              <a:extLst>
                <a:ext uri="{FF2B5EF4-FFF2-40B4-BE49-F238E27FC236}">
                  <a16:creationId xmlns:a16="http://schemas.microsoft.com/office/drawing/2014/main" id="{1D2AA4D0-471F-74EC-3534-B18712F14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4474" y="4496654"/>
              <a:ext cx="754644" cy="594083"/>
            </a:xfrm>
            <a:prstGeom prst="rect">
              <a:avLst/>
            </a:prstGeom>
          </p:spPr>
        </p:pic>
      </p:grpSp>
    </p:spTree>
    <p:extLst>
      <p:ext uri="{BB962C8B-B14F-4D97-AF65-F5344CB8AC3E}">
        <p14:creationId xmlns:p14="http://schemas.microsoft.com/office/powerpoint/2010/main" val="2402507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21" name="Group 20">
            <a:extLst>
              <a:ext uri="{FF2B5EF4-FFF2-40B4-BE49-F238E27FC236}">
                <a16:creationId xmlns:a16="http://schemas.microsoft.com/office/drawing/2014/main" id="{E269C8AD-38C6-6F25-1A22-977C31008FB2}"/>
              </a:ext>
            </a:extLst>
          </p:cNvPr>
          <p:cNvGrpSpPr/>
          <p:nvPr/>
        </p:nvGrpSpPr>
        <p:grpSpPr>
          <a:xfrm>
            <a:off x="6072225" y="1340071"/>
            <a:ext cx="4834602" cy="992895"/>
            <a:chOff x="4827453" y="4321973"/>
            <a:chExt cx="6074586" cy="980471"/>
          </a:xfrm>
          <a:solidFill>
            <a:srgbClr val="93FFE8">
              <a:alpha val="85098"/>
            </a:srgbClr>
          </a:solidFill>
        </p:grpSpPr>
        <p:grpSp>
          <p:nvGrpSpPr>
            <p:cNvPr id="22" name="Group 21">
              <a:extLst>
                <a:ext uri="{FF2B5EF4-FFF2-40B4-BE49-F238E27FC236}">
                  <a16:creationId xmlns:a16="http://schemas.microsoft.com/office/drawing/2014/main" id="{EB60BB6D-F878-DC89-EEF1-0D860892357E}"/>
                </a:ext>
              </a:extLst>
            </p:cNvPr>
            <p:cNvGrpSpPr/>
            <p:nvPr/>
          </p:nvGrpSpPr>
          <p:grpSpPr>
            <a:xfrm>
              <a:off x="4827453" y="4321973"/>
              <a:ext cx="6074586" cy="980471"/>
              <a:chOff x="937430" y="5019721"/>
              <a:chExt cx="9306165" cy="882051"/>
            </a:xfrm>
            <a:grpFill/>
          </p:grpSpPr>
          <p:sp>
            <p:nvSpPr>
              <p:cNvPr id="25" name="Rectangle: Rounded Corners 24">
                <a:extLst>
                  <a:ext uri="{FF2B5EF4-FFF2-40B4-BE49-F238E27FC236}">
                    <a16:creationId xmlns:a16="http://schemas.microsoft.com/office/drawing/2014/main" id="{79FC99EB-6A8C-6B60-022A-EB42053CD0FB}"/>
                  </a:ext>
                </a:extLst>
              </p:cNvPr>
              <p:cNvSpPr/>
              <p:nvPr/>
            </p:nvSpPr>
            <p:spPr>
              <a:xfrm>
                <a:off x="937430" y="5019721"/>
                <a:ext cx="9306165" cy="8820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5C6735-7452-D3AF-1B39-7A7D4F8FACEE}"/>
                  </a:ext>
                </a:extLst>
              </p:cNvPr>
              <p:cNvSpPr txBox="1"/>
              <p:nvPr/>
            </p:nvSpPr>
            <p:spPr>
              <a:xfrm>
                <a:off x="2635463" y="5028239"/>
                <a:ext cx="7608132" cy="820252"/>
              </a:xfrm>
              <a:prstGeom prst="rect">
                <a:avLst/>
              </a:prstGeom>
              <a:noFill/>
              <a:ln>
                <a:noFill/>
              </a:ln>
            </p:spPr>
            <p:txBody>
              <a:bodyPr wrap="square" rtlCol="0" anchor="ctr">
                <a:spAutoFit/>
              </a:bodyPr>
              <a:lstStyle/>
              <a:p>
                <a:pPr lvl="0">
                  <a:spcAft>
                    <a:spcPts val="1200"/>
                  </a:spcAft>
                  <a:tabLst>
                    <a:tab pos="539750" algn="l"/>
                    <a:tab pos="756285" algn="l"/>
                    <a:tab pos="972185" algn="l"/>
                  </a:tabLst>
                </a:pPr>
                <a:r>
                  <a:rPr lang="en-GB" sz="1800">
                    <a:effectLst/>
                    <a:latin typeface="Segoe UI" panose="020B0502040204020203" pitchFamily="34" charset="0"/>
                    <a:ea typeface="Calibri" panose="020F0502020204030204" pitchFamily="34" charset="0"/>
                    <a:cs typeface="Segoe UI" panose="020B0502040204020203" pitchFamily="34" charset="0"/>
                  </a:rPr>
                  <a:t>A grey </a:t>
                </a:r>
                <a:r>
                  <a:rPr lang="en-GB">
                    <a:latin typeface="Segoe UI" panose="020B0502040204020203" pitchFamily="34" charset="0"/>
                    <a:ea typeface="Calibri" panose="020F0502020204030204" pitchFamily="34" charset="0"/>
                    <a:cs typeface="Segoe UI" panose="020B0502040204020203" pitchFamily="34" charset="0"/>
                  </a:rPr>
                  <a:t>question mark indicates that the student has NOT used a hint in the task. </a:t>
                </a:r>
                <a:endParaRPr lang="en-US" sz="1800">
                  <a:effectLst/>
                  <a:latin typeface="Segoe UI" panose="020B0502040204020203" pitchFamily="34" charset="0"/>
                  <a:ea typeface="Calibri" panose="020F0502020204030204" pitchFamily="34" charset="0"/>
                  <a:cs typeface="Segoe UI" panose="020B0502040204020203" pitchFamily="34" charset="0"/>
                </a:endParaRPr>
              </a:p>
            </p:txBody>
          </p:sp>
        </p:grpSp>
        <p:pic>
          <p:nvPicPr>
            <p:cNvPr id="24" name="Graphic 23" descr="Lightbulb with solid fill">
              <a:extLst>
                <a:ext uri="{FF2B5EF4-FFF2-40B4-BE49-F238E27FC236}">
                  <a16:creationId xmlns:a16="http://schemas.microsoft.com/office/drawing/2014/main" id="{681A80FB-5D54-2585-CF13-C52AE857A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2380" y="4461519"/>
              <a:ext cx="939917" cy="685188"/>
            </a:xfrm>
            <a:prstGeom prst="rect">
              <a:avLst/>
            </a:prstGeom>
          </p:spPr>
        </p:pic>
      </p:grpSp>
      <p:sp>
        <p:nvSpPr>
          <p:cNvPr id="28" name="Rectangle: Rounded Corners 27">
            <a:extLst>
              <a:ext uri="{FF2B5EF4-FFF2-40B4-BE49-F238E27FC236}">
                <a16:creationId xmlns:a16="http://schemas.microsoft.com/office/drawing/2014/main" id="{223CDC74-D40A-648F-3443-BC135DE3111D}"/>
              </a:ext>
            </a:extLst>
          </p:cNvPr>
          <p:cNvSpPr/>
          <p:nvPr/>
        </p:nvSpPr>
        <p:spPr>
          <a:xfrm>
            <a:off x="5167181" y="4854448"/>
            <a:ext cx="703104" cy="457198"/>
          </a:xfrm>
          <a:prstGeom prst="roundRect">
            <a:avLst/>
          </a:prstGeom>
          <a:solidFill>
            <a:srgbClr val="93FF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9E1959D-2CC3-82CB-CB13-99E58815964C}"/>
              </a:ext>
            </a:extLst>
          </p:cNvPr>
          <p:cNvGrpSpPr/>
          <p:nvPr/>
        </p:nvGrpSpPr>
        <p:grpSpPr>
          <a:xfrm>
            <a:off x="1514226" y="2711411"/>
            <a:ext cx="9740348" cy="2754051"/>
            <a:chOff x="1540860" y="2635849"/>
            <a:chExt cx="9740348" cy="2754051"/>
          </a:xfrm>
        </p:grpSpPr>
        <p:pic>
          <p:nvPicPr>
            <p:cNvPr id="6" name="Picture 5">
              <a:extLst>
                <a:ext uri="{FF2B5EF4-FFF2-40B4-BE49-F238E27FC236}">
                  <a16:creationId xmlns:a16="http://schemas.microsoft.com/office/drawing/2014/main" id="{2E7409A4-3607-A682-176E-92D87C627667}"/>
                </a:ext>
              </a:extLst>
            </p:cNvPr>
            <p:cNvPicPr>
              <a:picLocks noChangeAspect="1"/>
            </p:cNvPicPr>
            <p:nvPr/>
          </p:nvPicPr>
          <p:blipFill>
            <a:blip r:embed="rId5"/>
            <a:stretch>
              <a:fillRect/>
            </a:stretch>
          </p:blipFill>
          <p:spPr>
            <a:xfrm>
              <a:off x="1540860" y="2635849"/>
              <a:ext cx="9740348" cy="2754051"/>
            </a:xfrm>
            <a:prstGeom prst="roundRect">
              <a:avLst>
                <a:gd name="adj" fmla="val 3675"/>
              </a:avLst>
            </a:prstGeom>
            <a:ln>
              <a:solidFill>
                <a:srgbClr val="FFD966"/>
              </a:solidFill>
            </a:ln>
          </p:spPr>
        </p:pic>
        <p:sp>
          <p:nvSpPr>
            <p:cNvPr id="7" name="Rectangle 6">
              <a:extLst>
                <a:ext uri="{FF2B5EF4-FFF2-40B4-BE49-F238E27FC236}">
                  <a16:creationId xmlns:a16="http://schemas.microsoft.com/office/drawing/2014/main" id="{CB569E6D-3C8C-5E6A-C4B4-C84676526E83}"/>
                </a:ext>
              </a:extLst>
            </p:cNvPr>
            <p:cNvSpPr/>
            <p:nvPr/>
          </p:nvSpPr>
          <p:spPr>
            <a:xfrm>
              <a:off x="2822038" y="2989891"/>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Moves Forward</a:t>
              </a:r>
              <a:endParaRPr lang="en-US" sz="1100" dirty="0">
                <a:solidFill>
                  <a:schemeClr val="tx1"/>
                </a:solidFill>
              </a:endParaRPr>
            </a:p>
          </p:txBody>
        </p:sp>
        <p:sp>
          <p:nvSpPr>
            <p:cNvPr id="10" name="Rectangle 9">
              <a:extLst>
                <a:ext uri="{FF2B5EF4-FFF2-40B4-BE49-F238E27FC236}">
                  <a16:creationId xmlns:a16="http://schemas.microsoft.com/office/drawing/2014/main" id="{DA446B78-EDA3-B252-142E-1D8BF9E34BAF}"/>
                </a:ext>
              </a:extLst>
            </p:cNvPr>
            <p:cNvSpPr/>
            <p:nvPr/>
          </p:nvSpPr>
          <p:spPr>
            <a:xfrm>
              <a:off x="4636401" y="2982523"/>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Left</a:t>
              </a:r>
              <a:endParaRPr lang="en-US" sz="1100" dirty="0">
                <a:solidFill>
                  <a:schemeClr val="tx1"/>
                </a:solidFill>
              </a:endParaRPr>
            </a:p>
          </p:txBody>
        </p:sp>
        <p:sp>
          <p:nvSpPr>
            <p:cNvPr id="11" name="Rectangle 10">
              <a:extLst>
                <a:ext uri="{FF2B5EF4-FFF2-40B4-BE49-F238E27FC236}">
                  <a16:creationId xmlns:a16="http://schemas.microsoft.com/office/drawing/2014/main" id="{973C3DB3-94A2-6C3B-038C-6FB4456ABACA}"/>
                </a:ext>
              </a:extLst>
            </p:cNvPr>
            <p:cNvSpPr/>
            <p:nvPr/>
          </p:nvSpPr>
          <p:spPr>
            <a:xfrm>
              <a:off x="6242305" y="2979270"/>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Picks Up Stones</a:t>
              </a:r>
              <a:endParaRPr lang="en-US" sz="1100" dirty="0">
                <a:solidFill>
                  <a:schemeClr val="tx1"/>
                </a:solidFill>
              </a:endParaRPr>
            </a:p>
          </p:txBody>
        </p:sp>
        <p:sp>
          <p:nvSpPr>
            <p:cNvPr id="14" name="Rectangle 13">
              <a:extLst>
                <a:ext uri="{FF2B5EF4-FFF2-40B4-BE49-F238E27FC236}">
                  <a16:creationId xmlns:a16="http://schemas.microsoft.com/office/drawing/2014/main" id="{CAA21A91-1202-FE9E-9336-84A7E87E710A}"/>
                </a:ext>
              </a:extLst>
            </p:cNvPr>
            <p:cNvSpPr/>
            <p:nvPr/>
          </p:nvSpPr>
          <p:spPr>
            <a:xfrm>
              <a:off x="7983042" y="3001764"/>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Places Stones</a:t>
              </a:r>
              <a:endParaRPr lang="en-US" sz="1100" dirty="0">
                <a:solidFill>
                  <a:schemeClr val="tx1"/>
                </a:solidFill>
              </a:endParaRPr>
            </a:p>
          </p:txBody>
        </p:sp>
        <p:sp>
          <p:nvSpPr>
            <p:cNvPr id="15" name="Rectangle 14">
              <a:extLst>
                <a:ext uri="{FF2B5EF4-FFF2-40B4-BE49-F238E27FC236}">
                  <a16:creationId xmlns:a16="http://schemas.microsoft.com/office/drawing/2014/main" id="{A5D6CAED-D6FF-FD8C-B923-D3E07008A8EE}"/>
                </a:ext>
              </a:extLst>
            </p:cNvPr>
            <p:cNvSpPr/>
            <p:nvPr/>
          </p:nvSpPr>
          <p:spPr>
            <a:xfrm>
              <a:off x="9599406" y="2989977"/>
              <a:ext cx="1585760" cy="339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Karel Turns Right</a:t>
              </a:r>
              <a:endParaRPr lang="en-US" sz="1100" dirty="0">
                <a:solidFill>
                  <a:schemeClr val="tx1"/>
                </a:solidFill>
              </a:endParaRPr>
            </a:p>
          </p:txBody>
        </p:sp>
      </p:grpSp>
      <p:cxnSp>
        <p:nvCxnSpPr>
          <p:cNvPr id="19" name="Straight Connector 21">
            <a:extLst>
              <a:ext uri="{FF2B5EF4-FFF2-40B4-BE49-F238E27FC236}">
                <a16:creationId xmlns:a16="http://schemas.microsoft.com/office/drawing/2014/main" id="{754DC30E-693B-8385-940D-9A921A10A212}"/>
              </a:ext>
            </a:extLst>
          </p:cNvPr>
          <p:cNvCxnSpPr>
            <a:cxnSpLocks/>
            <a:endCxn id="2" idx="0"/>
          </p:cNvCxnSpPr>
          <p:nvPr/>
        </p:nvCxnSpPr>
        <p:spPr>
          <a:xfrm rot="16200000" flipH="1">
            <a:off x="9306954" y="1515541"/>
            <a:ext cx="1032489" cy="2667344"/>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7554A48-39F2-E07D-68AB-DB9ECB14812D}"/>
              </a:ext>
            </a:extLst>
          </p:cNvPr>
          <p:cNvSpPr/>
          <p:nvPr/>
        </p:nvSpPr>
        <p:spPr>
          <a:xfrm>
            <a:off x="10981677" y="3365458"/>
            <a:ext cx="350385" cy="339072"/>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185766-1E29-7DD5-F280-97935C642315}"/>
              </a:ext>
            </a:extLst>
          </p:cNvPr>
          <p:cNvSpPr/>
          <p:nvPr/>
        </p:nvSpPr>
        <p:spPr>
          <a:xfrm>
            <a:off x="1558573" y="3458877"/>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Emma</a:t>
            </a:r>
            <a:endParaRPr lang="en-US" sz="1100" dirty="0">
              <a:solidFill>
                <a:schemeClr val="tx1"/>
              </a:solidFill>
            </a:endParaRPr>
          </a:p>
        </p:txBody>
      </p:sp>
      <p:sp>
        <p:nvSpPr>
          <p:cNvPr id="16" name="Rectangle 15">
            <a:extLst>
              <a:ext uri="{FF2B5EF4-FFF2-40B4-BE49-F238E27FC236}">
                <a16:creationId xmlns:a16="http://schemas.microsoft.com/office/drawing/2014/main" id="{388C6E2D-973C-0ABB-C422-51FE9C21DF70}"/>
              </a:ext>
            </a:extLst>
          </p:cNvPr>
          <p:cNvSpPr/>
          <p:nvPr/>
        </p:nvSpPr>
        <p:spPr>
          <a:xfrm>
            <a:off x="1558657" y="3707262"/>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Marta</a:t>
            </a:r>
            <a:endParaRPr lang="en-US" sz="1100" dirty="0">
              <a:solidFill>
                <a:schemeClr val="tx1"/>
              </a:solidFill>
            </a:endParaRPr>
          </a:p>
        </p:txBody>
      </p:sp>
      <p:sp>
        <p:nvSpPr>
          <p:cNvPr id="32" name="Rectangle 31">
            <a:extLst>
              <a:ext uri="{FF2B5EF4-FFF2-40B4-BE49-F238E27FC236}">
                <a16:creationId xmlns:a16="http://schemas.microsoft.com/office/drawing/2014/main" id="{67ED1A16-AFDE-38D4-336A-5AD7DF77455A}"/>
              </a:ext>
            </a:extLst>
          </p:cNvPr>
          <p:cNvSpPr/>
          <p:nvPr/>
        </p:nvSpPr>
        <p:spPr>
          <a:xfrm>
            <a:off x="1568098" y="3989498"/>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Sruthi</a:t>
            </a:r>
            <a:endParaRPr lang="en-US" sz="1100" dirty="0">
              <a:solidFill>
                <a:schemeClr val="tx1"/>
              </a:solidFill>
            </a:endParaRPr>
          </a:p>
        </p:txBody>
      </p:sp>
      <p:sp>
        <p:nvSpPr>
          <p:cNvPr id="33" name="Rectangle 32">
            <a:extLst>
              <a:ext uri="{FF2B5EF4-FFF2-40B4-BE49-F238E27FC236}">
                <a16:creationId xmlns:a16="http://schemas.microsoft.com/office/drawing/2014/main" id="{F9F3D836-C3B9-1ED5-5BE5-A585CEE0150C}"/>
              </a:ext>
            </a:extLst>
          </p:cNvPr>
          <p:cNvSpPr/>
          <p:nvPr/>
        </p:nvSpPr>
        <p:spPr>
          <a:xfrm>
            <a:off x="1558573" y="42593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Theo</a:t>
            </a:r>
            <a:endParaRPr lang="en-US" sz="1100" dirty="0">
              <a:solidFill>
                <a:schemeClr val="tx1"/>
              </a:solidFill>
            </a:endParaRPr>
          </a:p>
        </p:txBody>
      </p:sp>
      <p:sp>
        <p:nvSpPr>
          <p:cNvPr id="34" name="Rectangle 33">
            <a:extLst>
              <a:ext uri="{FF2B5EF4-FFF2-40B4-BE49-F238E27FC236}">
                <a16:creationId xmlns:a16="http://schemas.microsoft.com/office/drawing/2014/main" id="{DF29BCC2-4C20-5805-7D79-7BA03AA74127}"/>
              </a:ext>
            </a:extLst>
          </p:cNvPr>
          <p:cNvSpPr/>
          <p:nvPr/>
        </p:nvSpPr>
        <p:spPr>
          <a:xfrm>
            <a:off x="1563991" y="4534585"/>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Ava</a:t>
            </a:r>
            <a:endParaRPr lang="en-US" sz="1100" dirty="0">
              <a:solidFill>
                <a:schemeClr val="tx1"/>
              </a:solidFill>
            </a:endParaRPr>
          </a:p>
        </p:txBody>
      </p:sp>
      <p:sp>
        <p:nvSpPr>
          <p:cNvPr id="35" name="Rectangle 34">
            <a:extLst>
              <a:ext uri="{FF2B5EF4-FFF2-40B4-BE49-F238E27FC236}">
                <a16:creationId xmlns:a16="http://schemas.microsoft.com/office/drawing/2014/main" id="{1A09927C-B64F-C222-BDDC-F178E80CAAAC}"/>
              </a:ext>
            </a:extLst>
          </p:cNvPr>
          <p:cNvSpPr/>
          <p:nvPr/>
        </p:nvSpPr>
        <p:spPr>
          <a:xfrm>
            <a:off x="1558573" y="4806393"/>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Tiago</a:t>
            </a:r>
            <a:endParaRPr lang="en-US" sz="1100" dirty="0">
              <a:solidFill>
                <a:schemeClr val="tx1"/>
              </a:solidFill>
            </a:endParaRPr>
          </a:p>
        </p:txBody>
      </p:sp>
      <p:sp>
        <p:nvSpPr>
          <p:cNvPr id="36" name="Rectangle 35">
            <a:extLst>
              <a:ext uri="{FF2B5EF4-FFF2-40B4-BE49-F238E27FC236}">
                <a16:creationId xmlns:a16="http://schemas.microsoft.com/office/drawing/2014/main" id="{03704AC7-1AD9-3C52-E957-27E23DBA4A7B}"/>
              </a:ext>
            </a:extLst>
          </p:cNvPr>
          <p:cNvSpPr/>
          <p:nvPr/>
        </p:nvSpPr>
        <p:spPr>
          <a:xfrm>
            <a:off x="1558573" y="5037561"/>
            <a:ext cx="918626" cy="229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Shir</a:t>
            </a:r>
            <a:endParaRPr lang="en-US" sz="1100" dirty="0">
              <a:solidFill>
                <a:schemeClr val="tx1"/>
              </a:solidFill>
            </a:endParaRPr>
          </a:p>
        </p:txBody>
      </p:sp>
      <p:sp>
        <p:nvSpPr>
          <p:cNvPr id="37" name="Oval 36">
            <a:extLst>
              <a:ext uri="{FF2B5EF4-FFF2-40B4-BE49-F238E27FC236}">
                <a16:creationId xmlns:a16="http://schemas.microsoft.com/office/drawing/2014/main" id="{BAA29CD6-EF61-C711-1816-A3DFCDA70762}"/>
              </a:ext>
            </a:extLst>
          </p:cNvPr>
          <p:cNvSpPr/>
          <p:nvPr/>
        </p:nvSpPr>
        <p:spPr>
          <a:xfrm>
            <a:off x="2592278" y="4074854"/>
            <a:ext cx="79899" cy="79899"/>
          </a:xfrm>
          <a:prstGeom prst="ellipse">
            <a:avLst/>
          </a:prstGeom>
          <a:solidFill>
            <a:srgbClr val="7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616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4</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1799592"/>
            <a:ext cx="10179394" cy="3622139"/>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 name="TextBox 2">
            <a:extLst>
              <a:ext uri="{FF2B5EF4-FFF2-40B4-BE49-F238E27FC236}">
                <a16:creationId xmlns:a16="http://schemas.microsoft.com/office/drawing/2014/main" id="{5F0006D3-35D3-2FA4-9B0A-7A5ACB3D61B3}"/>
              </a:ext>
            </a:extLst>
          </p:cNvPr>
          <p:cNvSpPr txBox="1"/>
          <p:nvPr/>
        </p:nvSpPr>
        <p:spPr>
          <a:xfrm>
            <a:off x="1511753"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Light"/>
                <a:ea typeface="Calibri"/>
                <a:cs typeface="Segoe UI"/>
              </a:rPr>
              <a:t>A grey cell with a time stamp</a:t>
            </a:r>
            <a:endParaRPr lang="en-US" sz="2400" dirty="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An empty grey cell</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 cell with a question mark icon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 green cell with a time stamp</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43" y="4421118"/>
            <a:ext cx="2772897" cy="2773680"/>
          </a:xfrm>
          <a:prstGeom prst="rect">
            <a:avLst/>
          </a:prstGeom>
        </p:spPr>
      </p:pic>
      <p:sp>
        <p:nvSpPr>
          <p:cNvPr id="10" name="Rectangle 9">
            <a:extLst>
              <a:ext uri="{FF2B5EF4-FFF2-40B4-BE49-F238E27FC236}">
                <a16:creationId xmlns:a16="http://schemas.microsoft.com/office/drawing/2014/main" id="{76B3A384-F1B0-B156-1CE4-FAD74ECF14CA}"/>
              </a:ext>
            </a:extLst>
          </p:cNvPr>
          <p:cNvSpPr/>
          <p:nvPr/>
        </p:nvSpPr>
        <p:spPr>
          <a:xfrm>
            <a:off x="1452123" y="2104948"/>
            <a:ext cx="9350995" cy="1200329"/>
          </a:xfrm>
          <a:prstGeom prst="rect">
            <a:avLst/>
          </a:prstGeom>
        </p:spPr>
        <p:txBody>
          <a:bodyPr wrap="square" lIns="91440" tIns="45720" rIns="91440" bIns="45720" anchor="t">
            <a:spAutoFit/>
          </a:bodyPr>
          <a:lstStyle/>
          <a:p>
            <a:r>
              <a:rPr lang="en-GB" sz="2400" b="1">
                <a:effectLst>
                  <a:outerShdw blurRad="38100" dist="38100" dir="2700000" algn="tl">
                    <a:srgbClr val="000000">
                      <a:alpha val="43137"/>
                    </a:srgbClr>
                  </a:outerShdw>
                </a:effectLst>
                <a:latin typeface="Segoe UI"/>
                <a:cs typeface="Segoe UI"/>
              </a:rPr>
              <a:t>You are viewing the dashboard for a Karel map that you have assigned your students. Which of the following is an indication of a student having tried out a task but not completing it?</a:t>
            </a:r>
            <a:endParaRPr lang="en-GB" sz="2400" b="1" dirty="0">
              <a:effectLst>
                <a:outerShdw blurRad="38100" dist="38100" dir="2700000" algn="tl">
                  <a:srgbClr val="000000">
                    <a:alpha val="43137"/>
                  </a:srgbClr>
                </a:outerShdw>
              </a:effectLst>
              <a:latin typeface="Segoe UI"/>
              <a:cs typeface="Segoe UI"/>
            </a:endParaRPr>
          </a:p>
        </p:txBody>
      </p:sp>
    </p:spTree>
    <p:extLst>
      <p:ext uri="{BB962C8B-B14F-4D97-AF65-F5344CB8AC3E}">
        <p14:creationId xmlns:p14="http://schemas.microsoft.com/office/powerpoint/2010/main" val="730238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4</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1799592"/>
            <a:ext cx="10179394" cy="3622139"/>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 name="TextBox 2">
            <a:extLst>
              <a:ext uri="{FF2B5EF4-FFF2-40B4-BE49-F238E27FC236}">
                <a16:creationId xmlns:a16="http://schemas.microsoft.com/office/drawing/2014/main" id="{5F0006D3-35D3-2FA4-9B0A-7A5ACB3D61B3}"/>
              </a:ext>
            </a:extLst>
          </p:cNvPr>
          <p:cNvSpPr txBox="1"/>
          <p:nvPr/>
        </p:nvSpPr>
        <p:spPr>
          <a:xfrm>
            <a:off x="1511753" y="3506965"/>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Light"/>
                <a:ea typeface="Calibri"/>
                <a:cs typeface="Segoe UI"/>
              </a:rPr>
              <a:t>A grey cell with a time stamp</a:t>
            </a:r>
            <a:endParaRPr lang="en-US" sz="2400" dirty="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An empty grey cell</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 cell with a question mark icon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A green cell with a time stamp</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43" y="4421118"/>
            <a:ext cx="2772897" cy="2773680"/>
          </a:xfrm>
          <a:prstGeom prst="rect">
            <a:avLst/>
          </a:prstGeom>
        </p:spPr>
      </p:pic>
      <p:sp>
        <p:nvSpPr>
          <p:cNvPr id="10" name="Rectangle 9">
            <a:extLst>
              <a:ext uri="{FF2B5EF4-FFF2-40B4-BE49-F238E27FC236}">
                <a16:creationId xmlns:a16="http://schemas.microsoft.com/office/drawing/2014/main" id="{76B3A384-F1B0-B156-1CE4-FAD74ECF14CA}"/>
              </a:ext>
            </a:extLst>
          </p:cNvPr>
          <p:cNvSpPr/>
          <p:nvPr/>
        </p:nvSpPr>
        <p:spPr>
          <a:xfrm>
            <a:off x="1452123" y="2104948"/>
            <a:ext cx="9219019" cy="1200329"/>
          </a:xfrm>
          <a:prstGeom prst="rect">
            <a:avLst/>
          </a:prstGeom>
        </p:spPr>
        <p:txBody>
          <a:bodyPr wrap="square" lIns="91440" tIns="45720" rIns="91440" bIns="45720" anchor="t">
            <a:spAutoFit/>
          </a:bodyPr>
          <a:lstStyle/>
          <a:p>
            <a:r>
              <a:rPr lang="en-GB" sz="2400" b="1">
                <a:effectLst>
                  <a:outerShdw blurRad="38100" dist="38100" dir="2700000" algn="tl">
                    <a:srgbClr val="000000">
                      <a:alpha val="43137"/>
                    </a:srgbClr>
                  </a:outerShdw>
                </a:effectLst>
                <a:latin typeface="Segoe UI"/>
                <a:cs typeface="Segoe UI"/>
              </a:rPr>
              <a:t>You are viewing the dashboard for a Karel map that you have assigned your students. Which of the following is an indication of a student having tried out a task but not completing it?</a:t>
            </a:r>
          </a:p>
        </p:txBody>
      </p:sp>
    </p:spTree>
    <p:extLst>
      <p:ext uri="{BB962C8B-B14F-4D97-AF65-F5344CB8AC3E}">
        <p14:creationId xmlns:p14="http://schemas.microsoft.com/office/powerpoint/2010/main" val="1824464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3224351"/>
            <a:ext cx="11003870" cy="1169551"/>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Congratulations, you’re all done! Take a few moments to look at a quick recap in the next slide.</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39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ADD3234-3A34-FEB1-5417-28FE1A9C20C3}"/>
              </a:ext>
            </a:extLst>
          </p:cNvPr>
          <p:cNvSpPr/>
          <p:nvPr/>
        </p:nvSpPr>
        <p:spPr>
          <a:xfrm>
            <a:off x="430088" y="1113251"/>
            <a:ext cx="11361861" cy="5236304"/>
          </a:xfrm>
          <a:custGeom>
            <a:avLst/>
            <a:gdLst>
              <a:gd name="connsiteX0" fmla="*/ 0 w 11361861"/>
              <a:gd name="connsiteY0" fmla="*/ 291243 h 5236304"/>
              <a:gd name="connsiteX1" fmla="*/ 291243 w 11361861"/>
              <a:gd name="connsiteY1" fmla="*/ 0 h 5236304"/>
              <a:gd name="connsiteX2" fmla="*/ 11070618 w 11361861"/>
              <a:gd name="connsiteY2" fmla="*/ 0 h 5236304"/>
              <a:gd name="connsiteX3" fmla="*/ 11361861 w 11361861"/>
              <a:gd name="connsiteY3" fmla="*/ 291243 h 5236304"/>
              <a:gd name="connsiteX4" fmla="*/ 11361861 w 11361861"/>
              <a:gd name="connsiteY4" fmla="*/ 4945061 h 5236304"/>
              <a:gd name="connsiteX5" fmla="*/ 11070618 w 11361861"/>
              <a:gd name="connsiteY5" fmla="*/ 5236304 h 5236304"/>
              <a:gd name="connsiteX6" fmla="*/ 291243 w 11361861"/>
              <a:gd name="connsiteY6" fmla="*/ 5236304 h 5236304"/>
              <a:gd name="connsiteX7" fmla="*/ 0 w 11361861"/>
              <a:gd name="connsiteY7" fmla="*/ 4945061 h 5236304"/>
              <a:gd name="connsiteX8" fmla="*/ 0 w 11361861"/>
              <a:gd name="connsiteY8" fmla="*/ 291243 h 52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236304" fill="none" extrusionOk="0">
                <a:moveTo>
                  <a:pt x="0" y="291243"/>
                </a:moveTo>
                <a:cubicBezTo>
                  <a:pt x="2556" y="140862"/>
                  <a:pt x="154282" y="5591"/>
                  <a:pt x="291243" y="0"/>
                </a:cubicBezTo>
                <a:cubicBezTo>
                  <a:pt x="3400383" y="-4730"/>
                  <a:pt x="7916197" y="-22855"/>
                  <a:pt x="11070618" y="0"/>
                </a:cubicBezTo>
                <a:cubicBezTo>
                  <a:pt x="11231104" y="21202"/>
                  <a:pt x="11359613" y="130961"/>
                  <a:pt x="11361861" y="291243"/>
                </a:cubicBezTo>
                <a:cubicBezTo>
                  <a:pt x="11197758" y="2217172"/>
                  <a:pt x="11506177" y="2906918"/>
                  <a:pt x="11361861" y="4945061"/>
                </a:cubicBezTo>
                <a:cubicBezTo>
                  <a:pt x="11374057" y="5110248"/>
                  <a:pt x="11235643" y="5236702"/>
                  <a:pt x="11070618" y="5236304"/>
                </a:cubicBezTo>
                <a:cubicBezTo>
                  <a:pt x="9885997" y="5092956"/>
                  <a:pt x="5097236" y="5100605"/>
                  <a:pt x="291243" y="5236304"/>
                </a:cubicBezTo>
                <a:cubicBezTo>
                  <a:pt x="123939" y="5228326"/>
                  <a:pt x="-20696" y="5102139"/>
                  <a:pt x="0" y="4945061"/>
                </a:cubicBezTo>
                <a:cubicBezTo>
                  <a:pt x="62595" y="3608190"/>
                  <a:pt x="-114390" y="1370410"/>
                  <a:pt x="0" y="291243"/>
                </a:cubicBezTo>
                <a:close/>
              </a:path>
              <a:path w="11361861" h="5236304" stroke="0" extrusionOk="0">
                <a:moveTo>
                  <a:pt x="0" y="291243"/>
                </a:moveTo>
                <a:cubicBezTo>
                  <a:pt x="817" y="135020"/>
                  <a:pt x="121284" y="-3949"/>
                  <a:pt x="291243" y="0"/>
                </a:cubicBezTo>
                <a:cubicBezTo>
                  <a:pt x="1648225" y="28882"/>
                  <a:pt x="7511355" y="-115930"/>
                  <a:pt x="11070618" y="0"/>
                </a:cubicBezTo>
                <a:cubicBezTo>
                  <a:pt x="11230826" y="12974"/>
                  <a:pt x="11359414" y="129727"/>
                  <a:pt x="11361861" y="291243"/>
                </a:cubicBezTo>
                <a:cubicBezTo>
                  <a:pt x="11335842" y="995137"/>
                  <a:pt x="11243468" y="3479229"/>
                  <a:pt x="11361861" y="4945061"/>
                </a:cubicBezTo>
                <a:cubicBezTo>
                  <a:pt x="11341870" y="5102970"/>
                  <a:pt x="11221236" y="5228213"/>
                  <a:pt x="11070618" y="5236304"/>
                </a:cubicBezTo>
                <a:cubicBezTo>
                  <a:pt x="9051531" y="5266902"/>
                  <a:pt x="5308199" y="5299707"/>
                  <a:pt x="291243" y="5236304"/>
                </a:cubicBezTo>
                <a:cubicBezTo>
                  <a:pt x="160394" y="5224892"/>
                  <a:pt x="-8367" y="5111461"/>
                  <a:pt x="0" y="4945061"/>
                </a:cubicBezTo>
                <a:cubicBezTo>
                  <a:pt x="34687" y="3652567"/>
                  <a:pt x="-17827" y="1501818"/>
                  <a:pt x="0" y="291243"/>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B0014F2-487B-F2F7-CD5B-374BCC0F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474" y="302400"/>
            <a:ext cx="1656475" cy="624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419EF8-D1F3-9E84-9EA6-57C5503262C0}"/>
              </a:ext>
            </a:extLst>
          </p:cNvPr>
          <p:cNvSpPr/>
          <p:nvPr/>
        </p:nvSpPr>
        <p:spPr>
          <a:xfrm>
            <a:off x="974973" y="1747314"/>
            <a:ext cx="1820109" cy="78219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367436D-700F-3FF2-640A-6B4472957B41}"/>
              </a:ext>
            </a:extLst>
          </p:cNvPr>
          <p:cNvSpPr/>
          <p:nvPr/>
        </p:nvSpPr>
        <p:spPr>
          <a:xfrm>
            <a:off x="973924" y="2575461"/>
            <a:ext cx="1820109" cy="1364979"/>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1A6123A-B4D9-FC34-A620-BB713A3C671F}"/>
              </a:ext>
            </a:extLst>
          </p:cNvPr>
          <p:cNvSpPr/>
          <p:nvPr/>
        </p:nvSpPr>
        <p:spPr>
          <a:xfrm>
            <a:off x="973925" y="3988662"/>
            <a:ext cx="1820109" cy="833585"/>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5D53FB0-CD71-E79B-3517-7DF3384B1B04}"/>
              </a:ext>
            </a:extLst>
          </p:cNvPr>
          <p:cNvSpPr/>
          <p:nvPr/>
        </p:nvSpPr>
        <p:spPr>
          <a:xfrm>
            <a:off x="973926" y="4872265"/>
            <a:ext cx="1820109" cy="78219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BBE9536-32DD-FC41-94AA-32015BC39A52}"/>
              </a:ext>
            </a:extLst>
          </p:cNvPr>
          <p:cNvSpPr/>
          <p:nvPr/>
        </p:nvSpPr>
        <p:spPr>
          <a:xfrm>
            <a:off x="9474551" y="1723195"/>
            <a:ext cx="1820109" cy="55489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16AEF7F-B33C-FE92-E219-702A9C7C11FD}"/>
              </a:ext>
            </a:extLst>
          </p:cNvPr>
          <p:cNvSpPr/>
          <p:nvPr/>
        </p:nvSpPr>
        <p:spPr>
          <a:xfrm>
            <a:off x="6682088" y="1747315"/>
            <a:ext cx="1820109" cy="260390"/>
          </a:xfrm>
          <a:prstGeom prst="roundRect">
            <a:avLst>
              <a:gd name="adj" fmla="val 20484"/>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FDA92F-50BC-89ED-1503-04EB0F787C2B}"/>
              </a:ext>
            </a:extLst>
          </p:cNvPr>
          <p:cNvSpPr/>
          <p:nvPr/>
        </p:nvSpPr>
        <p:spPr>
          <a:xfrm>
            <a:off x="3767436" y="2236595"/>
            <a:ext cx="1820109" cy="998709"/>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0C9E2DA9-7EE4-FFE8-9EDD-FD4252485DBA}"/>
              </a:ext>
            </a:extLst>
          </p:cNvPr>
          <p:cNvSpPr/>
          <p:nvPr/>
        </p:nvSpPr>
        <p:spPr>
          <a:xfrm>
            <a:off x="6682088" y="2061673"/>
            <a:ext cx="1820109" cy="1878767"/>
          </a:xfrm>
          <a:prstGeom prst="roundRect">
            <a:avLst>
              <a:gd name="adj" fmla="val 6838"/>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CAB55C5-E1BB-5B37-0B94-0DB54E0EA5C6}"/>
              </a:ext>
            </a:extLst>
          </p:cNvPr>
          <p:cNvSpPr/>
          <p:nvPr/>
        </p:nvSpPr>
        <p:spPr>
          <a:xfrm>
            <a:off x="3767436" y="1691712"/>
            <a:ext cx="1820109" cy="516214"/>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4E829D-47A9-2CA8-0B1E-0B4C29952AD5}"/>
              </a:ext>
            </a:extLst>
          </p:cNvPr>
          <p:cNvSpPr/>
          <p:nvPr/>
        </p:nvSpPr>
        <p:spPr>
          <a:xfrm>
            <a:off x="3767436" y="3283527"/>
            <a:ext cx="1820109" cy="656913"/>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8C3B715-8E0B-9631-8BA6-69E7691CF5F4}"/>
              </a:ext>
            </a:extLst>
          </p:cNvPr>
          <p:cNvSpPr/>
          <p:nvPr/>
        </p:nvSpPr>
        <p:spPr>
          <a:xfrm>
            <a:off x="3767436" y="3988662"/>
            <a:ext cx="1820109" cy="256680"/>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F9C15594-7018-45B5-40C3-E8DF9C6B9C04}"/>
              </a:ext>
            </a:extLst>
          </p:cNvPr>
          <p:cNvSpPr/>
          <p:nvPr/>
        </p:nvSpPr>
        <p:spPr>
          <a:xfrm>
            <a:off x="3767436" y="4293564"/>
            <a:ext cx="1820109" cy="463441"/>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1E66018-C930-C289-51A3-1054A4AB303A}"/>
              </a:ext>
            </a:extLst>
          </p:cNvPr>
          <p:cNvSpPr/>
          <p:nvPr/>
        </p:nvSpPr>
        <p:spPr>
          <a:xfrm>
            <a:off x="3767436" y="4805228"/>
            <a:ext cx="1820109" cy="463442"/>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DB2BADF2-DF9E-24D6-86C1-C9DE870C7BB2}"/>
              </a:ext>
            </a:extLst>
          </p:cNvPr>
          <p:cNvSpPr/>
          <p:nvPr/>
        </p:nvSpPr>
        <p:spPr>
          <a:xfrm>
            <a:off x="3767436" y="5301714"/>
            <a:ext cx="1820109" cy="333266"/>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3C8F38C-0E76-67B6-8261-CFEDB9F18763}"/>
              </a:ext>
            </a:extLst>
          </p:cNvPr>
          <p:cNvSpPr/>
          <p:nvPr/>
        </p:nvSpPr>
        <p:spPr>
          <a:xfrm>
            <a:off x="6682087" y="3988662"/>
            <a:ext cx="1820109" cy="1551142"/>
          </a:xfrm>
          <a:prstGeom prst="roundRect">
            <a:avLst>
              <a:gd name="adj" fmla="val 7696"/>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4D3D517-8F45-4539-D24E-8A15BAE6E255}"/>
              </a:ext>
            </a:extLst>
          </p:cNvPr>
          <p:cNvSpPr/>
          <p:nvPr/>
        </p:nvSpPr>
        <p:spPr>
          <a:xfrm>
            <a:off x="6682086" y="5578679"/>
            <a:ext cx="1820109" cy="333266"/>
          </a:xfrm>
          <a:prstGeom prst="roundRect">
            <a:avLst>
              <a:gd name="adj" fmla="val 20484"/>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Diagram 18">
            <a:extLst>
              <a:ext uri="{FF2B5EF4-FFF2-40B4-BE49-F238E27FC236}">
                <a16:creationId xmlns:a16="http://schemas.microsoft.com/office/drawing/2014/main" id="{84DA3318-C29F-D389-022B-021A435E3AEC}"/>
              </a:ext>
            </a:extLst>
          </p:cNvPr>
          <p:cNvGraphicFramePr/>
          <p:nvPr>
            <p:extLst>
              <p:ext uri="{D42A27DB-BD31-4B8C-83A1-F6EECF244321}">
                <p14:modId xmlns:p14="http://schemas.microsoft.com/office/powerpoint/2010/main" val="845645941"/>
              </p:ext>
            </p:extLst>
          </p:nvPr>
        </p:nvGraphicFramePr>
        <p:xfrm>
          <a:off x="430088" y="508445"/>
          <a:ext cx="11053031" cy="5629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11950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E32DB"/>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3FEC0EC-826D-475E-A72C-2F44B04C4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17" y="-2590401"/>
            <a:ext cx="7164229" cy="87285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B82632B-06AA-408D-B883-BED58D5C2253}"/>
              </a:ext>
            </a:extLst>
          </p:cNvPr>
          <p:cNvSpPr>
            <a:spLocks noGrp="1"/>
          </p:cNvSpPr>
          <p:nvPr>
            <p:ph type="ctrTitle"/>
          </p:nvPr>
        </p:nvSpPr>
        <p:spPr>
          <a:xfrm>
            <a:off x="2619066" y="2136338"/>
            <a:ext cx="8979590" cy="2585323"/>
          </a:xfrm>
          <a:noFill/>
        </p:spPr>
        <p:txBody>
          <a:bodyPr wrap="square" rtlCol="0">
            <a:spAutoFit/>
          </a:bodyPr>
          <a:lstStyle/>
          <a:p>
            <a:r>
              <a:rPr lang="en-GB" b="1">
                <a:solidFill>
                  <a:schemeClr val="bg1"/>
                </a:solidFill>
                <a:latin typeface="Segoe UI"/>
                <a:ea typeface="+mn-ea"/>
                <a:cs typeface="Segoe UI"/>
              </a:rPr>
              <a:t>Well-done! You’re ready to use Karel the Turtle with your students.</a:t>
            </a:r>
          </a:p>
        </p:txBody>
      </p:sp>
      <p:pic>
        <p:nvPicPr>
          <p:cNvPr id="7" name="Picture 2">
            <a:extLst>
              <a:ext uri="{FF2B5EF4-FFF2-40B4-BE49-F238E27FC236}">
                <a16:creationId xmlns:a16="http://schemas.microsoft.com/office/drawing/2014/main" id="{E2EE9914-1917-4A74-9864-AF6E4D500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6" y="-89969"/>
            <a:ext cx="4085616" cy="5041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B0014F2-487B-F2F7-CD5B-374BCC0F5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vector graphics&#10;&#10;Description automatically generated">
            <a:extLst>
              <a:ext uri="{FF2B5EF4-FFF2-40B4-BE49-F238E27FC236}">
                <a16:creationId xmlns:a16="http://schemas.microsoft.com/office/drawing/2014/main" id="{536E1715-91C2-49F4-10E0-B283518483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3189884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92A64BD-634F-70D9-B248-C81B52596652}"/>
              </a:ext>
            </a:extLst>
          </p:cNvPr>
          <p:cNvGrpSpPr/>
          <p:nvPr/>
        </p:nvGrpSpPr>
        <p:grpSpPr>
          <a:xfrm>
            <a:off x="-108162" y="1317981"/>
            <a:ext cx="6204162" cy="591842"/>
            <a:chOff x="-111915" y="1317981"/>
            <a:chExt cx="6495023"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6495023"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09" y="1425143"/>
              <a:ext cx="5264418"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is content organised in Karel?</a:t>
              </a:r>
              <a:endParaRPr lang="en-US"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DCD7E25E-9872-BC7D-49AB-9400E1E68957}"/>
              </a:ext>
            </a:extLst>
          </p:cNvPr>
          <p:cNvPicPr>
            <a:picLocks noChangeAspect="1"/>
          </p:cNvPicPr>
          <p:nvPr/>
        </p:nvPicPr>
        <p:blipFill>
          <a:blip r:embed="rId3"/>
          <a:stretch>
            <a:fillRect/>
          </a:stretch>
        </p:blipFill>
        <p:spPr>
          <a:xfrm>
            <a:off x="902741" y="2060381"/>
            <a:ext cx="6540256" cy="3691489"/>
          </a:xfrm>
          <a:prstGeom prst="roundRect">
            <a:avLst>
              <a:gd name="adj" fmla="val 9517"/>
            </a:avLst>
          </a:prstGeom>
          <a:ln w="19050">
            <a:solidFill>
              <a:srgbClr val="FFD966"/>
            </a:solidFill>
          </a:ln>
        </p:spPr>
      </p:pic>
      <p:sp>
        <p:nvSpPr>
          <p:cNvPr id="10" name="TextBox 9">
            <a:extLst>
              <a:ext uri="{FF2B5EF4-FFF2-40B4-BE49-F238E27FC236}">
                <a16:creationId xmlns:a16="http://schemas.microsoft.com/office/drawing/2014/main" id="{EA4C64EC-8803-94FE-288B-72EDEF38632B}"/>
              </a:ext>
            </a:extLst>
          </p:cNvPr>
          <p:cNvSpPr txBox="1"/>
          <p:nvPr/>
        </p:nvSpPr>
        <p:spPr>
          <a:xfrm>
            <a:off x="7921533" y="2121674"/>
            <a:ext cx="3367726" cy="2308324"/>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When you click on a specific </a:t>
            </a:r>
            <a:r>
              <a:rPr lang="en-US" b="1">
                <a:latin typeface="Segoe UI" panose="020B0502040204020203" pitchFamily="34" charset="0"/>
                <a:cs typeface="Segoe UI" panose="020B0502040204020203" pitchFamily="34" charset="0"/>
              </a:rPr>
              <a:t>task</a:t>
            </a:r>
            <a:r>
              <a:rPr lang="en-US">
                <a:latin typeface="Segoe UI" panose="020B0502040204020203" pitchFamily="34" charset="0"/>
                <a:cs typeface="Segoe UI" panose="020B0502040204020203" pitchFamily="34" charset="0"/>
              </a:rPr>
              <a:t> in the </a:t>
            </a:r>
            <a:r>
              <a:rPr lang="en-US" b="1">
                <a:latin typeface="Segoe UI" panose="020B0502040204020203" pitchFamily="34" charset="0"/>
                <a:cs typeface="Segoe UI" panose="020B0502040204020203" pitchFamily="34" charset="0"/>
              </a:rPr>
              <a:t>map</a:t>
            </a:r>
            <a:r>
              <a:rPr lang="en-US">
                <a:latin typeface="Segoe UI" panose="020B0502040204020203" pitchFamily="34" charset="0"/>
                <a:cs typeface="Segoe UI" panose="020B0502040204020203" pitchFamily="34" charset="0"/>
              </a:rPr>
              <a:t>, it takes you to a block-based programming tool and a simulation.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This is where students build their program to achieve the goal world.</a:t>
            </a:r>
          </a:p>
        </p:txBody>
      </p:sp>
      <p:sp>
        <p:nvSpPr>
          <p:cNvPr id="3" name="Rectangle: Rounded Corners 2">
            <a:extLst>
              <a:ext uri="{FF2B5EF4-FFF2-40B4-BE49-F238E27FC236}">
                <a16:creationId xmlns:a16="http://schemas.microsoft.com/office/drawing/2014/main" id="{D60F59AE-4D8F-94B8-9606-A2E91CC414A5}"/>
              </a:ext>
            </a:extLst>
          </p:cNvPr>
          <p:cNvSpPr/>
          <p:nvPr/>
        </p:nvSpPr>
        <p:spPr>
          <a:xfrm>
            <a:off x="6785699" y="5487137"/>
            <a:ext cx="1135834" cy="472408"/>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Task</a:t>
            </a:r>
          </a:p>
        </p:txBody>
      </p:sp>
    </p:spTree>
    <p:extLst>
      <p:ext uri="{BB962C8B-B14F-4D97-AF65-F5344CB8AC3E}">
        <p14:creationId xmlns:p14="http://schemas.microsoft.com/office/powerpoint/2010/main" val="114490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8"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Karel the Turtle</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6957292" y="1936708"/>
            <a:ext cx="4704252" cy="3693319"/>
          </a:xfrm>
          <a:prstGeom prst="rect">
            <a:avLst/>
          </a:prstGeom>
        </p:spPr>
        <p:txBody>
          <a:bodyPr wrap="square" lIns="91440" tIns="45720" rIns="91440" bIns="45720" anchor="t">
            <a:spAutoFit/>
          </a:bodyPr>
          <a:lstStyle/>
          <a:p>
            <a:pPr algn="l">
              <a:tabLst>
                <a:tab pos="539750" algn="l"/>
                <a:tab pos="756285" algn="l"/>
                <a:tab pos="972185" algn="l"/>
              </a:tabLst>
            </a:pPr>
            <a:r>
              <a:rPr lang="en-US">
                <a:latin typeface="Segoe UI" panose="020B0502040204020203" pitchFamily="34" charset="0"/>
                <a:ea typeface="Calibri" panose="020F0502020204030204" pitchFamily="34" charset="0"/>
                <a:cs typeface="Segoe UI" panose="020B0502040204020203" pitchFamily="34" charset="0"/>
              </a:rPr>
              <a:t>Karel tasks are ‘</a:t>
            </a:r>
            <a:r>
              <a:rPr lang="en-US" b="1">
                <a:latin typeface="Segoe UI" panose="020B0502040204020203" pitchFamily="34" charset="0"/>
                <a:ea typeface="Calibri" panose="020F0502020204030204" pitchFamily="34" charset="0"/>
                <a:cs typeface="Segoe UI" panose="020B0502040204020203" pitchFamily="34" charset="0"/>
              </a:rPr>
              <a:t>low floor, high ceiling</a:t>
            </a:r>
            <a:r>
              <a:rPr lang="en-US">
                <a:latin typeface="Segoe UI" panose="020B0502040204020203" pitchFamily="34" charset="0"/>
                <a:ea typeface="Calibri" panose="020F0502020204030204" pitchFamily="34" charset="0"/>
                <a:cs typeface="Segoe UI" panose="020B0502040204020203" pitchFamily="34" charset="0"/>
              </a:rPr>
              <a:t>.’ </a:t>
            </a:r>
          </a:p>
          <a:p>
            <a:pPr algn="l">
              <a:tabLst>
                <a:tab pos="539750" algn="l"/>
                <a:tab pos="756285" algn="l"/>
                <a:tab pos="972185" algn="l"/>
              </a:tabLst>
            </a:pPr>
            <a:endParaRPr lang="en-US">
              <a:latin typeface="Segoe UI" panose="020B0502040204020203" pitchFamily="34" charset="0"/>
              <a:ea typeface="Calibri" panose="020F0502020204030204" pitchFamily="34" charset="0"/>
              <a:cs typeface="Segoe UI" panose="020B0502040204020203" pitchFamily="34" charset="0"/>
            </a:endParaRPr>
          </a:p>
          <a:p>
            <a:pPr algn="l">
              <a:tabLst>
                <a:tab pos="539750" algn="l"/>
                <a:tab pos="756285" algn="l"/>
                <a:tab pos="972185" algn="l"/>
              </a:tabLst>
            </a:pPr>
            <a:r>
              <a:rPr lang="en-US">
                <a:latin typeface="Segoe UI" panose="020B0502040204020203" pitchFamily="34" charset="0"/>
                <a:ea typeface="Calibri" panose="020F0502020204030204" pitchFamily="34" charset="0"/>
                <a:cs typeface="Segoe UI" panose="020B0502040204020203" pitchFamily="34" charset="0"/>
              </a:rPr>
              <a:t>This means students with no experience in programming can learn quickly how to use the tool and make progress, while students who do have programming experience can still be challenged.</a:t>
            </a:r>
          </a:p>
          <a:p>
            <a:pPr algn="l">
              <a:tabLst>
                <a:tab pos="539750" algn="l"/>
                <a:tab pos="756285" algn="l"/>
                <a:tab pos="972185" algn="l"/>
              </a:tabLst>
            </a:pPr>
            <a:endParaRPr lang="en-US">
              <a:latin typeface="Segoe UI" panose="020B0502040204020203" pitchFamily="34" charset="0"/>
              <a:ea typeface="Calibri" panose="020F0502020204030204" pitchFamily="34" charset="0"/>
              <a:cs typeface="Segoe UI" panose="020B0502040204020203" pitchFamily="34" charset="0"/>
            </a:endParaRPr>
          </a:p>
          <a:p>
            <a:pPr algn="l">
              <a:tabLst>
                <a:tab pos="539750" algn="l"/>
                <a:tab pos="756285" algn="l"/>
                <a:tab pos="972185" algn="l"/>
              </a:tabLst>
            </a:pPr>
            <a:r>
              <a:rPr lang="en-US">
                <a:latin typeface="Segoe UI" panose="020B0502040204020203" pitchFamily="34" charset="0"/>
                <a:ea typeface="Calibri" panose="020F0502020204030204" pitchFamily="34" charset="0"/>
                <a:cs typeface="Segoe UI" panose="020B0502040204020203" pitchFamily="34" charset="0"/>
              </a:rPr>
              <a:t>The tasks are open-ended to allow students flexibility in how they build their program. A student’s program (even if unfinished) can provide evidence of where they are at in their learning and where they need help.</a:t>
            </a:r>
          </a:p>
        </p:txBody>
      </p:sp>
      <p:grpSp>
        <p:nvGrpSpPr>
          <p:cNvPr id="17" name="Group 16">
            <a:extLst>
              <a:ext uri="{FF2B5EF4-FFF2-40B4-BE49-F238E27FC236}">
                <a16:creationId xmlns:a16="http://schemas.microsoft.com/office/drawing/2014/main" id="{2DB9AD1B-6216-0036-6598-85BBE9D5F79B}"/>
              </a:ext>
            </a:extLst>
          </p:cNvPr>
          <p:cNvGrpSpPr/>
          <p:nvPr/>
        </p:nvGrpSpPr>
        <p:grpSpPr>
          <a:xfrm>
            <a:off x="-111917" y="1317981"/>
            <a:ext cx="5112177" cy="591842"/>
            <a:chOff x="-111915" y="1317981"/>
            <a:chExt cx="5112177" cy="591842"/>
          </a:xfrm>
        </p:grpSpPr>
        <p:sp>
          <p:nvSpPr>
            <p:cNvPr id="13" name="Rectangle: Rounded Corners 12">
              <a:extLst>
                <a:ext uri="{FF2B5EF4-FFF2-40B4-BE49-F238E27FC236}">
                  <a16:creationId xmlns:a16="http://schemas.microsoft.com/office/drawing/2014/main" id="{22190B38-8529-CC79-E853-C60684C7F48E}"/>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B63310-5936-CF45-F586-31FDCAD362F7}"/>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‘Low Floor, High Ceiling’</a:t>
              </a:r>
              <a:endParaRPr lang="en-US" b="1">
                <a:latin typeface="Segoe UI" panose="020B0502040204020203" pitchFamily="34" charset="0"/>
                <a:cs typeface="Segoe UI" panose="020B0502040204020203" pitchFamily="34" charset="0"/>
              </a:endParaRPr>
            </a:p>
          </p:txBody>
        </p:sp>
      </p:grpSp>
      <p:pic>
        <p:nvPicPr>
          <p:cNvPr id="1025" name="Picture 1">
            <a:extLst>
              <a:ext uri="{FF2B5EF4-FFF2-40B4-BE49-F238E27FC236}">
                <a16:creationId xmlns:a16="http://schemas.microsoft.com/office/drawing/2014/main" id="{CD4728B2-7571-2168-122C-6F713DEF2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9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78089E0-B2C8-BE44-FC44-F228E95C4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7429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32125A-B5CC-E408-62D8-7903D611209B}"/>
              </a:ext>
            </a:extLst>
          </p:cNvPr>
          <p:cNvPicPr>
            <a:picLocks noChangeAspect="1"/>
          </p:cNvPicPr>
          <p:nvPr/>
        </p:nvPicPr>
        <p:blipFill>
          <a:blip r:embed="rId4"/>
          <a:stretch>
            <a:fillRect/>
          </a:stretch>
        </p:blipFill>
        <p:spPr>
          <a:xfrm>
            <a:off x="588651" y="2130284"/>
            <a:ext cx="4097502" cy="2167245"/>
          </a:xfrm>
          <a:prstGeom prst="roundRect">
            <a:avLst>
              <a:gd name="adj" fmla="val 9517"/>
            </a:avLst>
          </a:prstGeom>
          <a:ln w="19050">
            <a:solidFill>
              <a:srgbClr val="FFD966"/>
            </a:solidFill>
          </a:ln>
        </p:spPr>
      </p:pic>
      <p:pic>
        <p:nvPicPr>
          <p:cNvPr id="6" name="Picture 5">
            <a:extLst>
              <a:ext uri="{FF2B5EF4-FFF2-40B4-BE49-F238E27FC236}">
                <a16:creationId xmlns:a16="http://schemas.microsoft.com/office/drawing/2014/main" id="{A6CED752-CF21-0666-8090-6E8DAC0FFC37}"/>
              </a:ext>
            </a:extLst>
          </p:cNvPr>
          <p:cNvPicPr>
            <a:picLocks noChangeAspect="1"/>
          </p:cNvPicPr>
          <p:nvPr/>
        </p:nvPicPr>
        <p:blipFill>
          <a:blip r:embed="rId5"/>
          <a:stretch>
            <a:fillRect/>
          </a:stretch>
        </p:blipFill>
        <p:spPr>
          <a:xfrm>
            <a:off x="5271894" y="2049239"/>
            <a:ext cx="745416" cy="1845105"/>
          </a:xfrm>
          <a:prstGeom prst="rect">
            <a:avLst/>
          </a:prstGeom>
        </p:spPr>
      </p:pic>
      <p:pic>
        <p:nvPicPr>
          <p:cNvPr id="7" name="Picture 6">
            <a:extLst>
              <a:ext uri="{FF2B5EF4-FFF2-40B4-BE49-F238E27FC236}">
                <a16:creationId xmlns:a16="http://schemas.microsoft.com/office/drawing/2014/main" id="{7955F0C4-7BAC-4C79-A884-2DDAA24E8889}"/>
              </a:ext>
            </a:extLst>
          </p:cNvPr>
          <p:cNvPicPr>
            <a:picLocks noChangeAspect="1"/>
          </p:cNvPicPr>
          <p:nvPr/>
        </p:nvPicPr>
        <p:blipFill>
          <a:blip r:embed="rId6"/>
          <a:stretch>
            <a:fillRect/>
          </a:stretch>
        </p:blipFill>
        <p:spPr>
          <a:xfrm>
            <a:off x="4877489" y="4591469"/>
            <a:ext cx="945254" cy="1025457"/>
          </a:xfrm>
          <a:prstGeom prst="rect">
            <a:avLst/>
          </a:prstGeom>
        </p:spPr>
      </p:pic>
      <p:sp>
        <p:nvSpPr>
          <p:cNvPr id="9" name="TextBox 8">
            <a:extLst>
              <a:ext uri="{FF2B5EF4-FFF2-40B4-BE49-F238E27FC236}">
                <a16:creationId xmlns:a16="http://schemas.microsoft.com/office/drawing/2014/main" id="{AFCAF8BF-C2C8-F488-6540-6B6CC7EF3537}"/>
              </a:ext>
            </a:extLst>
          </p:cNvPr>
          <p:cNvSpPr txBox="1"/>
          <p:nvPr/>
        </p:nvSpPr>
        <p:spPr>
          <a:xfrm>
            <a:off x="4688193" y="3949015"/>
            <a:ext cx="2269099" cy="523220"/>
          </a:xfrm>
          <a:prstGeom prst="rect">
            <a:avLst/>
          </a:prstGeom>
          <a:noFill/>
        </p:spPr>
        <p:txBody>
          <a:bodyPr wrap="square" rtlCol="0">
            <a:spAutoFit/>
          </a:bodyPr>
          <a:lstStyle/>
          <a:p>
            <a:r>
              <a:rPr lang="en-GB" sz="1400">
                <a:latin typeface="Segoe UI" panose="020B0502040204020203" pitchFamily="34" charset="0"/>
                <a:cs typeface="Segoe UI" panose="020B0502040204020203" pitchFamily="34" charset="0"/>
              </a:rPr>
              <a:t>Student A: Solved the task, but using linear code</a:t>
            </a:r>
            <a:endParaRPr lang="en-US" sz="14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E98C7BB-F4EA-CF8F-27D4-708513081EFC}"/>
              </a:ext>
            </a:extLst>
          </p:cNvPr>
          <p:cNvSpPr txBox="1"/>
          <p:nvPr/>
        </p:nvSpPr>
        <p:spPr>
          <a:xfrm>
            <a:off x="4224686" y="5562342"/>
            <a:ext cx="2392930" cy="523220"/>
          </a:xfrm>
          <a:prstGeom prst="rect">
            <a:avLst/>
          </a:prstGeom>
          <a:noFill/>
        </p:spPr>
        <p:txBody>
          <a:bodyPr wrap="square" rtlCol="0">
            <a:spAutoFit/>
          </a:bodyPr>
          <a:lstStyle/>
          <a:p>
            <a:r>
              <a:rPr lang="en-GB" sz="1400">
                <a:latin typeface="Segoe UI" panose="020B0502040204020203" pitchFamily="34" charset="0"/>
                <a:cs typeface="Segoe UI" panose="020B0502040204020203" pitchFamily="34" charset="0"/>
              </a:rPr>
              <a:t>Student C: Solved the task with most optimal solution</a:t>
            </a:r>
            <a:endParaRPr lang="en-US" sz="1400">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D2DDB71C-3F89-9750-B2F4-F3925D81C221}"/>
              </a:ext>
            </a:extLst>
          </p:cNvPr>
          <p:cNvPicPr>
            <a:picLocks noChangeAspect="1"/>
          </p:cNvPicPr>
          <p:nvPr/>
        </p:nvPicPr>
        <p:blipFill>
          <a:blip r:embed="rId7"/>
          <a:stretch>
            <a:fillRect/>
          </a:stretch>
        </p:blipFill>
        <p:spPr>
          <a:xfrm>
            <a:off x="1044056" y="4403092"/>
            <a:ext cx="1921510" cy="986910"/>
          </a:xfrm>
          <a:prstGeom prst="rect">
            <a:avLst/>
          </a:prstGeom>
        </p:spPr>
      </p:pic>
      <p:sp>
        <p:nvSpPr>
          <p:cNvPr id="14" name="TextBox 13">
            <a:extLst>
              <a:ext uri="{FF2B5EF4-FFF2-40B4-BE49-F238E27FC236}">
                <a16:creationId xmlns:a16="http://schemas.microsoft.com/office/drawing/2014/main" id="{424A5226-2850-4DFD-0494-862AB5C4E4C2}"/>
              </a:ext>
            </a:extLst>
          </p:cNvPr>
          <p:cNvSpPr txBox="1"/>
          <p:nvPr/>
        </p:nvSpPr>
        <p:spPr>
          <a:xfrm>
            <a:off x="655789" y="5405253"/>
            <a:ext cx="3229221" cy="738664"/>
          </a:xfrm>
          <a:prstGeom prst="rect">
            <a:avLst/>
          </a:prstGeom>
          <a:noFill/>
        </p:spPr>
        <p:txBody>
          <a:bodyPr wrap="square" rtlCol="0">
            <a:spAutoFit/>
          </a:bodyPr>
          <a:lstStyle/>
          <a:p>
            <a:r>
              <a:rPr lang="en-GB" sz="1400">
                <a:latin typeface="Segoe UI" panose="020B0502040204020203" pitchFamily="34" charset="0"/>
                <a:cs typeface="Segoe UI" panose="020B0502040204020203" pitchFamily="34" charset="0"/>
              </a:rPr>
              <a:t>Student B: Solved the task using more complex code blocks, but not the best use of functions and while loops</a:t>
            </a:r>
            <a:endParaRPr 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3491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51B8079856AC4DB74F0DFA244CA842" ma:contentTypeVersion="15" ma:contentTypeDescription="Create a new document." ma:contentTypeScope="" ma:versionID="cb9d3aa15cb3642fd2f6f6efcfdef7d8">
  <xsd:schema xmlns:xsd="http://www.w3.org/2001/XMLSchema" xmlns:xs="http://www.w3.org/2001/XMLSchema" xmlns:p="http://schemas.microsoft.com/office/2006/metadata/properties" xmlns:ns2="115fc564-0285-48ca-b1fd-5415c3360e83" xmlns:ns3="2fb467e0-3b45-4a33-a219-c95826b5334e" targetNamespace="http://schemas.microsoft.com/office/2006/metadata/properties" ma:root="true" ma:fieldsID="3fe292748f2d0393fb2b635d18a680e4" ns2:_="" ns3:_="">
    <xsd:import namespace="115fc564-0285-48ca-b1fd-5415c3360e83"/>
    <xsd:import namespace="2fb467e0-3b45-4a33-a219-c95826b533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fc564-0285-48ca-b1fd-5415c3360e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467e0-3b45-4a33-a219-c95826b533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af70fb6-2a54-4cd3-a01c-c6ffdc291686}" ma:internalName="TaxCatchAll" ma:showField="CatchAllData" ma:web="2fb467e0-3b45-4a33-a219-c95826b533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fb467e0-3b45-4a33-a219-c95826b5334e" xsi:nil="true"/>
    <lcf76f155ced4ddcb4097134ff3c332f xmlns="115fc564-0285-48ca-b1fd-5415c3360e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353845-4BA7-4B59-AFE9-F2FB68422C60}">
  <ds:schemaRefs>
    <ds:schemaRef ds:uri="http://schemas.microsoft.com/sharepoint/v3/contenttype/forms"/>
  </ds:schemaRefs>
</ds:datastoreItem>
</file>

<file path=customXml/itemProps2.xml><?xml version="1.0" encoding="utf-8"?>
<ds:datastoreItem xmlns:ds="http://schemas.openxmlformats.org/officeDocument/2006/customXml" ds:itemID="{A02CCD0A-1B46-4D32-B34C-9417FD5AB06E}">
  <ds:schemaRefs>
    <ds:schemaRef ds:uri="115fc564-0285-48ca-b1fd-5415c3360e83"/>
    <ds:schemaRef ds:uri="2fb467e0-3b45-4a33-a219-c95826b533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5FD1B7-F1C7-428A-897F-868ADC2D5E6F}">
  <ds:schemaRefs>
    <ds:schemaRef ds:uri="115fc564-0285-48ca-b1fd-5415c3360e83"/>
    <ds:schemaRef ds:uri="2fb467e0-3b45-4a33-a219-c95826b533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TotalTime>
  <Words>3513</Words>
  <Application>Microsoft Office PowerPoint</Application>
  <PresentationFormat>Widescreen</PresentationFormat>
  <Paragraphs>478</Paragraphs>
  <Slides>77</Slides>
  <Notes>65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Calibri Light</vt:lpstr>
      <vt:lpstr>HelveticaNeueLT Std Med</vt:lpstr>
      <vt:lpstr>Segoe UI</vt:lpstr>
      <vt:lpstr>Segoe UI Light</vt:lpstr>
      <vt:lpstr>Office Theme</vt:lpstr>
      <vt:lpstr>Karel the Turtle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Well-done! You’re ready to use Karel the Turtle with your students.</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 Project: Teacher Workshop</dc:title>
  <dc:creator>CIGNETTI Marta, EDU/ECS</dc:creator>
  <cp:lastModifiedBy>LINSENMAYER Emma, EDU/ECS</cp:lastModifiedBy>
  <cp:revision>2</cp:revision>
  <dcterms:created xsi:type="dcterms:W3CDTF">2022-01-31T16:01:47Z</dcterms:created>
  <dcterms:modified xsi:type="dcterms:W3CDTF">2023-12-12T17:25:25Z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0x0101007C51B8079856AC4DB74F0DFA244CA842</vt:lpwstr>
  </property>
  <property fmtid="{D5CDD505-2E9C-101B-9397-08002B2CF9AE}" pid="3" name="MediaServiceImageTags">
    <vt:lpwstr/>
  </property>
</Properties>
</file>